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3"/>
  </p:notesMasterIdLst>
  <p:sldIdLst>
    <p:sldId id="273" r:id="rId4"/>
    <p:sldId id="274" r:id="rId5"/>
    <p:sldId id="259" r:id="rId6"/>
    <p:sldId id="263" r:id="rId7"/>
    <p:sldId id="318" r:id="rId8"/>
    <p:sldId id="258" r:id="rId9"/>
    <p:sldId id="314" r:id="rId10"/>
    <p:sldId id="264" r:id="rId11"/>
    <p:sldId id="269" r:id="rId12"/>
    <p:sldId id="265" r:id="rId13"/>
    <p:sldId id="279" r:id="rId14"/>
    <p:sldId id="316" r:id="rId15"/>
    <p:sldId id="283" r:id="rId16"/>
    <p:sldId id="1347" r:id="rId17"/>
    <p:sldId id="315" r:id="rId18"/>
    <p:sldId id="309" r:id="rId19"/>
    <p:sldId id="1350" r:id="rId20"/>
    <p:sldId id="1351" r:id="rId21"/>
    <p:sldId id="1353" r:id="rId22"/>
    <p:sldId id="1352" r:id="rId23"/>
    <p:sldId id="1354" r:id="rId24"/>
    <p:sldId id="1355" r:id="rId25"/>
    <p:sldId id="1028" r:id="rId26"/>
    <p:sldId id="1102" r:id="rId27"/>
    <p:sldId id="1103" r:id="rId28"/>
    <p:sldId id="1104" r:id="rId29"/>
    <p:sldId id="1105" r:id="rId30"/>
    <p:sldId id="328" r:id="rId31"/>
    <p:sldId id="110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99CC00"/>
    <a:srgbClr val="669900"/>
    <a:srgbClr val="006600"/>
    <a:srgbClr val="666633"/>
    <a:srgbClr val="CCFF99"/>
    <a:srgbClr val="99FF33"/>
    <a:srgbClr val="FFC120"/>
    <a:srgbClr val="FFFF99"/>
    <a:srgbClr val="85D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2" autoAdjust="0"/>
    <p:restoredTop sz="94660"/>
  </p:normalViewPr>
  <p:slideViewPr>
    <p:cSldViewPr>
      <p:cViewPr varScale="1">
        <p:scale>
          <a:sx n="97" d="100"/>
          <a:sy n="97" d="100"/>
        </p:scale>
        <p:origin x="32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A9E3-7CDD-4330-AF8F-78DC497FA8CE}" type="datetimeFigureOut">
              <a:rPr lang="en-US" smtClean="0"/>
              <a:pPr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4099A-AD05-4D82-9105-1145885946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slide" Target="../slides/slide24.xml"/><Relationship Id="rId7" Type="http://schemas.openxmlformats.org/officeDocument/2006/relationships/image" Target="../media/image44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5.emf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7" Type="http://schemas.openxmlformats.org/officeDocument/2006/relationships/image" Target="../media/image48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6.bin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globalisasi</a:t>
            </a:r>
            <a:r>
              <a:rPr lang="en-US" baseline="0" dirty="0"/>
              <a:t> ?  </a:t>
            </a:r>
            <a:r>
              <a:rPr lang="en-US" baseline="0" dirty="0" err="1"/>
              <a:t>Globalisasi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persaingan</a:t>
            </a:r>
            <a:r>
              <a:rPr lang="en-US" baseline="0" dirty="0"/>
              <a:t> yang </a:t>
            </a:r>
            <a:r>
              <a:rPr lang="en-US" baseline="0" dirty="0" err="1"/>
              <a:t>tidak</a:t>
            </a:r>
            <a:r>
              <a:rPr lang="en-US" baseline="0" dirty="0"/>
              <a:t> fair, </a:t>
            </a:r>
            <a:r>
              <a:rPr lang="en-US" baseline="0" dirty="0" err="1"/>
              <a:t>karena</a:t>
            </a:r>
            <a:r>
              <a:rPr lang="en-US" baseline="0" dirty="0"/>
              <a:t> </a:t>
            </a:r>
            <a:r>
              <a:rPr lang="en-US" baseline="0" dirty="0" err="1"/>
              <a:t>mengadu</a:t>
            </a:r>
            <a:r>
              <a:rPr lang="en-US" baseline="0" dirty="0"/>
              <a:t> </a:t>
            </a:r>
            <a:r>
              <a:rPr lang="en-US" baseline="0" dirty="0" err="1"/>
              <a:t>negara</a:t>
            </a:r>
            <a:r>
              <a:rPr lang="en-US" baseline="0" dirty="0"/>
              <a:t> </a:t>
            </a:r>
            <a:r>
              <a:rPr lang="en-US" baseline="0" dirty="0" err="1"/>
              <a:t>maju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negara</a:t>
            </a:r>
            <a:r>
              <a:rPr lang="en-US" baseline="0" dirty="0"/>
              <a:t> yang </a:t>
            </a:r>
            <a:r>
              <a:rPr lang="en-US" baseline="0" dirty="0" err="1"/>
              <a:t>baru</a:t>
            </a:r>
            <a:r>
              <a:rPr lang="en-US" baseline="0" dirty="0"/>
              <a:t>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maju</a:t>
            </a:r>
            <a:r>
              <a:rPr lang="en-US" baseline="0" dirty="0"/>
              <a:t>. </a:t>
            </a:r>
            <a:r>
              <a:rPr lang="en-US" baseline="0" dirty="0" err="1"/>
              <a:t>Sama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mengadu</a:t>
            </a:r>
            <a:r>
              <a:rPr lang="en-US" baseline="0" dirty="0"/>
              <a:t> </a:t>
            </a:r>
            <a:r>
              <a:rPr lang="en-US" baseline="0" dirty="0" err="1"/>
              <a:t>jawa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papua</a:t>
            </a:r>
            <a:r>
              <a:rPr lang="en-US" baseline="0" dirty="0"/>
              <a:t>. Kita </a:t>
            </a:r>
            <a:r>
              <a:rPr lang="en-US" baseline="0" dirty="0" err="1"/>
              <a:t>harus</a:t>
            </a:r>
            <a:r>
              <a:rPr lang="en-US" baseline="0" dirty="0"/>
              <a:t> </a:t>
            </a:r>
            <a:r>
              <a:rPr lang="en-US" baseline="0" dirty="0" err="1"/>
              <a:t>menyadari</a:t>
            </a:r>
            <a:r>
              <a:rPr lang="en-US" baseline="0" dirty="0"/>
              <a:t> </a:t>
            </a:r>
            <a:r>
              <a:rPr lang="en-US" baseline="0" dirty="0" err="1"/>
              <a:t>bahwa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ketinggalan</a:t>
            </a:r>
            <a:r>
              <a:rPr lang="en-US" baseline="0" dirty="0"/>
              <a:t>, </a:t>
            </a:r>
            <a:r>
              <a:rPr lang="en-US" baseline="0" dirty="0" err="1"/>
              <a:t>oleh</a:t>
            </a:r>
            <a:r>
              <a:rPr lang="en-US" baseline="0" dirty="0"/>
              <a:t> </a:t>
            </a:r>
            <a:r>
              <a:rPr lang="en-US" baseline="0" dirty="0" err="1"/>
              <a:t>karena</a:t>
            </a:r>
            <a:r>
              <a:rPr lang="en-US" baseline="0" dirty="0"/>
              <a:t> </a:t>
            </a:r>
            <a:r>
              <a:rPr lang="en-US" baseline="0" dirty="0" err="1"/>
              <a:t>itu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harus</a:t>
            </a:r>
            <a:r>
              <a:rPr lang="en-US" baseline="0" dirty="0"/>
              <a:t> </a:t>
            </a:r>
            <a:r>
              <a:rPr lang="en-US" baseline="0" dirty="0" err="1"/>
              <a:t>lari</a:t>
            </a:r>
            <a:r>
              <a:rPr lang="en-US" baseline="0" dirty="0"/>
              <a:t> </a:t>
            </a:r>
            <a:r>
              <a:rPr lang="en-US" baseline="0" dirty="0" err="1"/>
              <a:t>lebih</a:t>
            </a:r>
            <a:r>
              <a:rPr lang="en-US" baseline="0" dirty="0"/>
              <a:t> </a:t>
            </a:r>
            <a:r>
              <a:rPr lang="en-US" baseline="0" dirty="0" err="1"/>
              <a:t>cepat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Contoh-contohnya</a:t>
            </a:r>
            <a:r>
              <a:rPr lang="en-US" baseline="0" dirty="0"/>
              <a:t> </a:t>
            </a:r>
            <a:r>
              <a:rPr lang="en-US" baseline="0" dirty="0" err="1"/>
              <a:t>harus</a:t>
            </a:r>
            <a:r>
              <a:rPr lang="en-US" baseline="0" dirty="0"/>
              <a:t> </a:t>
            </a:r>
            <a:r>
              <a:rPr lang="en-US" baseline="0" dirty="0" err="1"/>
              <a:t>lebih</a:t>
            </a:r>
            <a:r>
              <a:rPr lang="en-US" baseline="0" dirty="0"/>
              <a:t> </a:t>
            </a:r>
            <a:r>
              <a:rPr lang="en-US" baseline="0" dirty="0" err="1"/>
              <a:t>diarahkan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 </a:t>
            </a:r>
            <a:r>
              <a:rPr lang="en-US" baseline="0" dirty="0" err="1"/>
              <a:t>bisnis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4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4099A-AD05-4D82-9105-11458859467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45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260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7745B0-2F4E-4843-9B52-7DC7DBCC471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60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graphicFrame>
        <p:nvGraphicFramePr>
          <p:cNvPr id="208900" name="Object 4"/>
          <p:cNvGraphicFramePr>
            <a:graphicFrameLocks noChangeAspect="1"/>
          </p:cNvGraphicFramePr>
          <p:nvPr/>
        </p:nvGraphicFramePr>
        <p:xfrm>
          <a:off x="708025" y="4722813"/>
          <a:ext cx="54721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Worksheet" r:id="rId4" imgW="5397634" imgH="711102" progId="Excel.Sheet.8">
                  <p:embed/>
                </p:oleObj>
              </mc:Choice>
              <mc:Fallback>
                <p:oleObj name="Worksheet" r:id="rId4" imgW="5397634" imgH="711102" progId="Excel.Sheet.8">
                  <p:embed/>
                  <p:pic>
                    <p:nvPicPr>
                      <p:cNvPr id="2089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4722813"/>
                        <a:ext cx="5472113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1" name="Object 5"/>
          <p:cNvGraphicFramePr>
            <a:graphicFrameLocks noChangeAspect="1"/>
          </p:cNvGraphicFramePr>
          <p:nvPr/>
        </p:nvGraphicFramePr>
        <p:xfrm>
          <a:off x="708025" y="5657850"/>
          <a:ext cx="5472113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Worksheet" r:id="rId6" imgW="5397634" imgH="1021106" progId="Excel.Sheet.8">
                  <p:embed/>
                </p:oleObj>
              </mc:Choice>
              <mc:Fallback>
                <p:oleObj name="Worksheet" r:id="rId6" imgW="5397634" imgH="1021106" progId="Excel.Sheet.8">
                  <p:embed/>
                  <p:pic>
                    <p:nvPicPr>
                      <p:cNvPr id="2089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5657850"/>
                        <a:ext cx="5472113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2" name="Object 6"/>
          <p:cNvGraphicFramePr>
            <a:graphicFrameLocks noChangeAspect="1"/>
          </p:cNvGraphicFramePr>
          <p:nvPr/>
        </p:nvGraphicFramePr>
        <p:xfrm>
          <a:off x="708025" y="6881813"/>
          <a:ext cx="5472113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Worksheet" r:id="rId8" imgW="5397634" imgH="1292945" progId="Excel.Sheet.8">
                  <p:embed/>
                </p:oleObj>
              </mc:Choice>
              <mc:Fallback>
                <p:oleObj name="Worksheet" r:id="rId8" imgW="5397634" imgH="1292945" progId="Excel.Sheet.8">
                  <p:embed/>
                  <p:pic>
                    <p:nvPicPr>
                      <p:cNvPr id="2089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6881813"/>
                        <a:ext cx="5472113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456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260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8E8753-8A3E-4E9D-916F-0564941C4EA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60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graphicFrame>
        <p:nvGraphicFramePr>
          <p:cNvPr id="210949" name="Object 5"/>
          <p:cNvGraphicFramePr>
            <a:graphicFrameLocks noChangeAspect="1"/>
          </p:cNvGraphicFramePr>
          <p:nvPr/>
        </p:nvGraphicFramePr>
        <p:xfrm>
          <a:off x="708025" y="4794250"/>
          <a:ext cx="5472113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Worksheet" r:id="rId4" imgW="5397634" imgH="581483" progId="Excel.Sheet.8">
                  <p:embed/>
                </p:oleObj>
              </mc:Choice>
              <mc:Fallback>
                <p:oleObj name="Worksheet" r:id="rId4" imgW="5397634" imgH="581483" progId="Excel.Sheet.8">
                  <p:embed/>
                  <p:pic>
                    <p:nvPicPr>
                      <p:cNvPr id="2109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4794250"/>
                        <a:ext cx="5472113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50" name="Object 6"/>
          <p:cNvGraphicFramePr>
            <a:graphicFrameLocks noChangeAspect="1"/>
          </p:cNvGraphicFramePr>
          <p:nvPr/>
        </p:nvGraphicFramePr>
        <p:xfrm>
          <a:off x="708025" y="5514975"/>
          <a:ext cx="5472113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2109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5514975"/>
                        <a:ext cx="5472113" cy="37877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60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3FA00-9B5D-4632-BF28-E5C5EBD019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89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BB1F30-E6C3-4F56-8D65-08E51D3342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9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5884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B753EE-ADED-45EE-B76E-FBE5AF58C7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9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4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2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6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05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43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88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8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23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96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393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864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92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4462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600201"/>
            <a:ext cx="4044462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997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322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1247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5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883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036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048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3152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309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1"/>
            <a:ext cx="404446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2338" y="1600201"/>
            <a:ext cx="4044462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211D8-F1B5-4942-BC71-8032FA34D1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4807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1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76F3-A19B-44F0-8020-1750D79759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8337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9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78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6492875"/>
            <a:ext cx="586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BCMS ISO 22301. 1/Rev 00 ©Copyright,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C7FFB-823C-47CA-B3C5-FAE7C442F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81046"/>
            <a:ext cx="49322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96BF-14FE-4618-A15A-2B559458E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5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5862" y="6477000"/>
            <a:ext cx="4296508" cy="33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831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92"/>
            </a:lvl1pPr>
          </a:lstStyle>
          <a:p>
            <a:pPr>
              <a:defRPr/>
            </a:pPr>
            <a:fld id="{CDE6CE9E-5D41-4F6C-8C6B-7AAC7FD4DAD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441938" y="1152526"/>
            <a:ext cx="6312877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6556131" y="142876"/>
            <a:ext cx="2130669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37797" y="3529014"/>
            <a:ext cx="7965831" cy="1552575"/>
            <a:chOff x="131" y="2478"/>
            <a:chExt cx="5436" cy="97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63"/>
              <a:chOff x="113" y="2638"/>
              <a:chExt cx="1081" cy="86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954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44"/>
              <a:chOff x="1074" y="2523"/>
              <a:chExt cx="1243" cy="944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585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889"/>
              <a:chOff x="2271" y="2569"/>
              <a:chExt cx="1085" cy="88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954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1"/>
              <a:chOff x="3398" y="2557"/>
              <a:chExt cx="1082" cy="881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215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215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376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5pPr>
      <a:lvl6pPr marL="422041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6pPr>
      <a:lvl7pPr marL="844083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7pPr>
      <a:lvl8pPr marL="1266124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8pPr>
      <a:lvl9pPr marL="1688165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sz="2954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sz="2585">
          <a:solidFill>
            <a:schemeClr val="tx1"/>
          </a:solidFill>
          <a:latin typeface="+mn-lt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sz="2215">
          <a:solidFill>
            <a:schemeClr val="tx1"/>
          </a:solidFill>
          <a:latin typeface="+mn-lt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sz="1846">
          <a:solidFill>
            <a:schemeClr val="tx1"/>
          </a:solidFill>
          <a:latin typeface="+mn-lt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hyperlink" Target="../../../Users/Public/Videos/Videos/Video%20change%20paradigma/Change/Exponential.wm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93D6A8-791A-4450-B97A-B60CCEB9E8D1}"/>
              </a:ext>
            </a:extLst>
          </p:cNvPr>
          <p:cNvSpPr/>
          <p:nvPr/>
        </p:nvSpPr>
        <p:spPr>
          <a:xfrm>
            <a:off x="0" y="0"/>
            <a:ext cx="9128760" cy="3429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309D6-BE53-42E5-800A-D60887F5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65044-E833-4738-B3A3-20DA0F250C3F}"/>
              </a:ext>
            </a:extLst>
          </p:cNvPr>
          <p:cNvSpPr txBox="1"/>
          <p:nvPr/>
        </p:nvSpPr>
        <p:spPr>
          <a:xfrm>
            <a:off x="-571500" y="1095107"/>
            <a:ext cx="1028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BUSINESS CONTINUITY MANAGEMENT SYSTEM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B801-A431-413E-BE50-FE0135697EA1}"/>
              </a:ext>
            </a:extLst>
          </p:cNvPr>
          <p:cNvSpPr txBox="1"/>
          <p:nvPr/>
        </p:nvSpPr>
        <p:spPr>
          <a:xfrm>
            <a:off x="1906103" y="650429"/>
            <a:ext cx="533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Narrow" panose="020B0606020202030204" pitchFamily="34" charset="0"/>
              </a:rPr>
              <a:t>AWARENESS &amp;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3ABF0-FD0C-40C9-8A3C-B8D9C33183DD}"/>
              </a:ext>
            </a:extLst>
          </p:cNvPr>
          <p:cNvSpPr txBox="1"/>
          <p:nvPr/>
        </p:nvSpPr>
        <p:spPr>
          <a:xfrm>
            <a:off x="2043864" y="1621661"/>
            <a:ext cx="505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 w="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</a:rPr>
              <a:t>ISO 22301:2012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CA7F86-157D-4D98-8173-593972D5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3067050"/>
            <a:ext cx="9128760" cy="3790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3886D3-D70F-45A5-8821-8E5AB6CCC67B}"/>
              </a:ext>
            </a:extLst>
          </p:cNvPr>
          <p:cNvSpPr/>
          <p:nvPr/>
        </p:nvSpPr>
        <p:spPr>
          <a:xfrm>
            <a:off x="-15240" y="2971800"/>
            <a:ext cx="9128760" cy="952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9BB1D-119D-4B60-89A9-AE8D3857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1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35"/>
            <a:ext cx="9144000" cy="646331"/>
          </a:xfrm>
          <a:solidFill>
            <a:schemeClr val="accent3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KONTEKS ORGANISASI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1" y="877671"/>
            <a:ext cx="67275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 err="1"/>
              <a:t>Isu</a:t>
            </a:r>
            <a:r>
              <a:rPr lang="en-US" u="sng" dirty="0"/>
              <a:t> Internal dan </a:t>
            </a:r>
            <a:r>
              <a:rPr lang="en-US" u="sng" dirty="0" err="1"/>
              <a:t>Eksternal</a:t>
            </a:r>
            <a:r>
              <a:rPr lang="en-US" u="sng" dirty="0"/>
              <a:t> </a:t>
            </a:r>
            <a:r>
              <a:rPr lang="en-US" u="sng" dirty="0" err="1"/>
              <a:t>saat</a:t>
            </a:r>
            <a:r>
              <a:rPr lang="en-US" u="sng" dirty="0"/>
              <a:t> </a:t>
            </a:r>
            <a:r>
              <a:rPr lang="en-US" u="sng" dirty="0" err="1"/>
              <a:t>ini</a:t>
            </a:r>
            <a:r>
              <a:rPr lang="en-US" u="sng" dirty="0"/>
              <a:t> dan </a:t>
            </a:r>
            <a:r>
              <a:rPr lang="en-US" u="sng" dirty="0" err="1"/>
              <a:t>mendatang</a:t>
            </a:r>
            <a:r>
              <a:rPr lang="en-US" u="sng" dirty="0"/>
              <a:t> (4.1),</a:t>
            </a:r>
          </a:p>
          <a:p>
            <a:pPr algn="ctr"/>
            <a:r>
              <a:rPr lang="en-US" u="sng" dirty="0"/>
              <a:t> </a:t>
            </a:r>
            <a:r>
              <a:rPr lang="en-US" u="sng" dirty="0" err="1"/>
              <a:t>Kebutuhan</a:t>
            </a:r>
            <a:r>
              <a:rPr lang="en-US" u="sng" dirty="0"/>
              <a:t> dan </a:t>
            </a:r>
            <a:r>
              <a:rPr lang="en-US" u="sng" dirty="0" err="1"/>
              <a:t>ekspektasi</a:t>
            </a:r>
            <a:r>
              <a:rPr lang="en-US" u="sng" dirty="0"/>
              <a:t> </a:t>
            </a:r>
            <a:r>
              <a:rPr lang="en-US" u="sng" dirty="0" err="1"/>
              <a:t>pihak</a:t>
            </a:r>
            <a:r>
              <a:rPr lang="en-US" u="sng" dirty="0"/>
              <a:t> yang </a:t>
            </a:r>
            <a:r>
              <a:rPr lang="en-US" u="sng" dirty="0" err="1"/>
              <a:t>berkepentingan</a:t>
            </a:r>
            <a:r>
              <a:rPr lang="en-US" u="sng" dirty="0"/>
              <a:t> (4.2)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02" y="1824334"/>
            <a:ext cx="2319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Perencanaan</a:t>
            </a:r>
            <a:r>
              <a:rPr lang="en-US" sz="2400" u="sng" dirty="0"/>
              <a:t> (6.1, 8.1)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02" y="2621340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 err="1"/>
              <a:t>Strategi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endParaRPr lang="en-US" sz="1600" dirty="0"/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 err="1"/>
              <a:t>Strategi</a:t>
            </a:r>
            <a:r>
              <a:rPr lang="en-US" sz="1600" dirty="0"/>
              <a:t> Project (Project Management)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 err="1"/>
              <a:t>Menetapkan</a:t>
            </a:r>
            <a:r>
              <a:rPr lang="en-US" sz="1600" dirty="0"/>
              <a:t> </a:t>
            </a:r>
            <a:r>
              <a:rPr lang="en-US" sz="1600" dirty="0" err="1"/>
              <a:t>operasional</a:t>
            </a:r>
            <a:r>
              <a:rPr lang="en-US" sz="1600" dirty="0"/>
              <a:t> yang excellent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5003667"/>
            <a:ext cx="2362200" cy="1077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Risk Management</a:t>
            </a:r>
          </a:p>
          <a:p>
            <a:pPr algn="ctr"/>
            <a:r>
              <a:rPr lang="en-US" sz="1600" dirty="0" err="1"/>
              <a:t>Pencegahan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Risiko</a:t>
            </a:r>
            <a:r>
              <a:rPr lang="en-US" sz="1600" dirty="0"/>
              <a:t> dan </a:t>
            </a:r>
            <a:r>
              <a:rPr lang="en-US" sz="1600" dirty="0" err="1"/>
              <a:t>Optimalisasi</a:t>
            </a:r>
            <a:r>
              <a:rPr lang="en-US" sz="1600" dirty="0"/>
              <a:t> </a:t>
            </a:r>
            <a:r>
              <a:rPr lang="en-US" sz="1600" dirty="0" err="1"/>
              <a:t>Peluang</a:t>
            </a:r>
            <a:endParaRPr lang="en-US" sz="1600" dirty="0"/>
          </a:p>
        </p:txBody>
      </p:sp>
      <p:sp>
        <p:nvSpPr>
          <p:cNvPr id="9" name="Down Arrow 8"/>
          <p:cNvSpPr/>
          <p:nvPr/>
        </p:nvSpPr>
        <p:spPr>
          <a:xfrm>
            <a:off x="1032784" y="4349024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495300" y="4076700"/>
            <a:ext cx="43434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57499" y="1824334"/>
            <a:ext cx="217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Operasional</a:t>
            </a:r>
            <a:r>
              <a:rPr lang="en-US" sz="2400" u="sng" dirty="0"/>
              <a:t> (8)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2" y="2362200"/>
            <a:ext cx="3428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Sistem </a:t>
            </a:r>
            <a:r>
              <a:rPr lang="en-US" sz="1600" b="1" u="sng" dirty="0" err="1"/>
              <a:t>Berbasis</a:t>
            </a:r>
            <a:r>
              <a:rPr lang="en-US" sz="1600" b="1" u="sng" dirty="0"/>
              <a:t> </a:t>
            </a:r>
            <a:r>
              <a:rPr lang="en-US" sz="1600" b="1" u="sng" dirty="0" err="1"/>
              <a:t>Pencegahan</a:t>
            </a:r>
            <a:endParaRPr lang="en-US" sz="1600" b="1" u="sng" dirty="0"/>
          </a:p>
          <a:p>
            <a:pPr marL="569913" indent="-225425">
              <a:buFont typeface="Arial" pitchFamily="34" charset="0"/>
              <a:buChar char="•"/>
            </a:pPr>
            <a:r>
              <a:rPr lang="en-US" sz="1600" dirty="0"/>
              <a:t>Zero Problem </a:t>
            </a:r>
          </a:p>
          <a:p>
            <a:pPr marL="569913" indent="-225425">
              <a:buFont typeface="Arial" pitchFamily="34" charset="0"/>
              <a:buChar char="•"/>
            </a:pPr>
            <a:r>
              <a:rPr lang="en-US" sz="1600" dirty="0"/>
              <a:t>Zero Defect </a:t>
            </a:r>
          </a:p>
          <a:p>
            <a:pPr marL="569913" indent="-225425">
              <a:buFont typeface="Arial" pitchFamily="34" charset="0"/>
              <a:buChar char="•"/>
            </a:pPr>
            <a:r>
              <a:rPr lang="en-US" sz="1600" dirty="0"/>
              <a:t>Zero Accident</a:t>
            </a:r>
          </a:p>
          <a:p>
            <a:pPr marL="569913" indent="-225425">
              <a:buFont typeface="Arial" pitchFamily="34" charset="0"/>
              <a:buChar char="•"/>
            </a:pPr>
            <a:r>
              <a:rPr lang="en-US" sz="1600" dirty="0"/>
              <a:t>Zero Pollution</a:t>
            </a:r>
          </a:p>
          <a:p>
            <a:pPr marL="569913" indent="-225425">
              <a:buFont typeface="Arial" pitchFamily="34" charset="0"/>
              <a:buChar char="•"/>
            </a:pPr>
            <a:r>
              <a:rPr lang="en-US" sz="1600" dirty="0"/>
              <a:t>Efficient and effective 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4534694" y="4075906"/>
            <a:ext cx="43434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4740" y="1773821"/>
            <a:ext cx="217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err="1"/>
              <a:t>Manajemen</a:t>
            </a:r>
            <a:r>
              <a:rPr lang="en-US" sz="2400" u="sng" dirty="0"/>
              <a:t> </a:t>
            </a:r>
            <a:r>
              <a:rPr lang="en-US" sz="2400" u="sng" dirty="0" err="1"/>
              <a:t>Perubahan</a:t>
            </a:r>
            <a:r>
              <a:rPr lang="en-US" sz="2400" u="sng" dirty="0"/>
              <a:t> (8)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55253" y="2728592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Monitoring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34200" y="353002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ym typeface="Wingdings" pitchFamily="2" charset="2"/>
              </a:rPr>
              <a:t>Menganalisa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dampak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perubahan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934200" y="4833277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ym typeface="Wingdings" pitchFamily="2" charset="2"/>
              </a:rPr>
              <a:t>Revisi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sistem</a:t>
            </a:r>
            <a:r>
              <a:rPr lang="en-US" sz="1600" dirty="0">
                <a:sym typeface="Wingdings" pitchFamily="2" charset="2"/>
              </a:rPr>
              <a:t> </a:t>
            </a:r>
            <a:endParaRPr lang="en-US" sz="1600" dirty="0"/>
          </a:p>
        </p:txBody>
      </p:sp>
      <p:sp>
        <p:nvSpPr>
          <p:cNvPr id="20" name="Down Arrow 19"/>
          <p:cNvSpPr/>
          <p:nvPr/>
        </p:nvSpPr>
        <p:spPr>
          <a:xfrm>
            <a:off x="7696200" y="3200400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7785983" y="441350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819400" y="4647962"/>
            <a:ext cx="17526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Problem Solving Management (10.1)</a:t>
            </a:r>
          </a:p>
          <a:p>
            <a:pPr marL="171450" indent="-171450">
              <a:buAutoNum type="arabicPeriod"/>
            </a:pPr>
            <a:r>
              <a:rPr lang="en-US" sz="1400" dirty="0"/>
              <a:t>Quick actions </a:t>
            </a:r>
            <a:r>
              <a:rPr lang="en-US" sz="1400" dirty="0" err="1"/>
              <a:t>terhadap</a:t>
            </a:r>
            <a:r>
              <a:rPr lang="en-US" sz="1400" dirty="0"/>
              <a:t> problem </a:t>
            </a:r>
          </a:p>
          <a:p>
            <a:pPr marL="171450" indent="-171450">
              <a:buAutoNum type="arabicPeriod"/>
            </a:pPr>
            <a:r>
              <a:rPr lang="en-US" sz="1400" dirty="0"/>
              <a:t>Problem solving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akar</a:t>
            </a:r>
            <a:r>
              <a:rPr lang="en-US" sz="1400" dirty="0"/>
              <a:t> </a:t>
            </a:r>
            <a:r>
              <a:rPr lang="en-US" sz="1400" dirty="0" err="1"/>
              <a:t>penyebab</a:t>
            </a:r>
            <a:r>
              <a:rPr lang="en-US" sz="1400" dirty="0"/>
              <a:t> problem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24400" y="4648202"/>
            <a:ext cx="1905000" cy="13849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u="sng" dirty="0" err="1"/>
              <a:t>Gangguan</a:t>
            </a:r>
            <a:r>
              <a:rPr lang="en-US" sz="1400" b="1" u="sng" dirty="0"/>
              <a:t> </a:t>
            </a:r>
            <a:r>
              <a:rPr lang="en-US" sz="1400" b="1" u="sng" dirty="0" err="1"/>
              <a:t>Insiden</a:t>
            </a:r>
            <a:endParaRPr lang="en-US" sz="1400" b="1" u="sng" dirty="0"/>
          </a:p>
          <a:p>
            <a:endParaRPr lang="en-US" sz="1400" dirty="0"/>
          </a:p>
          <a:p>
            <a:pPr marL="171450" indent="-171450">
              <a:buAutoNum type="arabicPeriod"/>
            </a:pPr>
            <a:r>
              <a:rPr lang="en-US" sz="1400" dirty="0"/>
              <a:t>Emergency response</a:t>
            </a:r>
          </a:p>
          <a:p>
            <a:pPr marL="171450" indent="-171450">
              <a:buAutoNum type="arabicPeriod"/>
            </a:pPr>
            <a:r>
              <a:rPr lang="en-US" sz="1400" dirty="0"/>
              <a:t>Recovery plan</a:t>
            </a:r>
          </a:p>
          <a:p>
            <a:pPr marL="171450" indent="-171450">
              <a:buAutoNum type="arabicPeriod"/>
            </a:pPr>
            <a:r>
              <a:rPr lang="en-US" sz="1400" dirty="0" err="1"/>
              <a:t>Kebutuhan</a:t>
            </a:r>
            <a:r>
              <a:rPr lang="en-US" sz="1400" dirty="0"/>
              <a:t> </a:t>
            </a:r>
            <a:r>
              <a:rPr lang="en-US" sz="1400" dirty="0" err="1"/>
              <a:t>sumberdaya</a:t>
            </a:r>
            <a:endParaRPr lang="en-US" sz="1400" dirty="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3733800" y="4008060"/>
            <a:ext cx="381000" cy="5639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4819653" y="3962436"/>
            <a:ext cx="419097" cy="56394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6200000" flipV="1">
            <a:off x="5257800" y="2819400"/>
            <a:ext cx="1905000" cy="190500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362200" y="2895600"/>
            <a:ext cx="685800" cy="45720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Bent Arrow 48"/>
          <p:cNvSpPr/>
          <p:nvPr/>
        </p:nvSpPr>
        <p:spPr>
          <a:xfrm rot="5400000">
            <a:off x="7239000" y="838200"/>
            <a:ext cx="838200" cy="1143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2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 flipV="1">
            <a:off x="914400" y="838199"/>
            <a:ext cx="838200" cy="1143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2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68BBB7-8288-4D30-BD16-DF5187771509}"/>
              </a:ext>
            </a:extLst>
          </p:cNvPr>
          <p:cNvSpPr/>
          <p:nvPr/>
        </p:nvSpPr>
        <p:spPr>
          <a:xfrm>
            <a:off x="0" y="652146"/>
            <a:ext cx="9144000" cy="922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776D9-5411-4711-8693-7102EDE8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1528111-3112-4152-B5DF-EDFE8692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47FC803A-C5B9-467C-981E-D4AFB7EEC031}"/>
              </a:ext>
            </a:extLst>
          </p:cNvPr>
          <p:cNvSpPr/>
          <p:nvPr/>
        </p:nvSpPr>
        <p:spPr>
          <a:xfrm>
            <a:off x="55302" y="5248727"/>
            <a:ext cx="2501257" cy="10469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pic>
        <p:nvPicPr>
          <p:cNvPr id="6676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8389" y="1109230"/>
            <a:ext cx="4927351" cy="320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ounded Rectangle 33"/>
          <p:cNvSpPr/>
          <p:nvPr/>
        </p:nvSpPr>
        <p:spPr>
          <a:xfrm>
            <a:off x="140676" y="711842"/>
            <a:ext cx="2846264" cy="4031873"/>
          </a:xfrm>
          <a:prstGeom prst="roundRect">
            <a:avLst>
              <a:gd name="adj" fmla="val 863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1" name="Rounded Rectangle 30"/>
          <p:cNvSpPr/>
          <p:nvPr/>
        </p:nvSpPr>
        <p:spPr>
          <a:xfrm>
            <a:off x="3235950" y="645031"/>
            <a:ext cx="5556738" cy="3714932"/>
          </a:xfrm>
          <a:prstGeom prst="roundRect">
            <a:avLst>
              <a:gd name="adj" fmla="val 104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" name="TextBox 8"/>
          <p:cNvSpPr txBox="1"/>
          <p:nvPr/>
        </p:nvSpPr>
        <p:spPr>
          <a:xfrm>
            <a:off x="121229" y="783342"/>
            <a:ext cx="2846264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1600" u="sng" dirty="0" err="1"/>
              <a:t>Memahami</a:t>
            </a:r>
            <a:r>
              <a:rPr lang="en-US" sz="1600" u="sng" dirty="0"/>
              <a:t> </a:t>
            </a:r>
            <a:r>
              <a:rPr lang="en-US" sz="1600" u="sng" dirty="0" err="1"/>
              <a:t>organisasi</a:t>
            </a:r>
            <a:r>
              <a:rPr lang="en-US" sz="1600" u="sng" dirty="0"/>
              <a:t> </a:t>
            </a:r>
            <a:r>
              <a:rPr lang="en-US" sz="1600" u="sng" dirty="0" err="1"/>
              <a:t>dan</a:t>
            </a:r>
            <a:r>
              <a:rPr lang="en-US" sz="1600" u="sng" dirty="0"/>
              <a:t> </a:t>
            </a:r>
            <a:r>
              <a:rPr lang="en-US" sz="1600" u="sng" dirty="0" err="1"/>
              <a:t>konteksnya</a:t>
            </a:r>
            <a:r>
              <a:rPr lang="en-US" sz="1600" u="sng" dirty="0"/>
              <a:t> (4.1)</a:t>
            </a:r>
          </a:p>
          <a:p>
            <a:pPr marL="260845" lvl="1" indent="-156801"/>
            <a:r>
              <a:rPr lang="en-US" sz="1600" dirty="0" err="1"/>
              <a:t>Organisasi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Menetapkan</a:t>
            </a:r>
            <a:r>
              <a:rPr lang="en-US" sz="1600" dirty="0"/>
              <a:t> :</a:t>
            </a:r>
          </a:p>
          <a:p>
            <a:pPr marL="260845" lvl="1" indent="-156801"/>
            <a:r>
              <a:rPr lang="en-US" sz="1600" dirty="0"/>
              <a:t>1. </a:t>
            </a:r>
            <a:r>
              <a:rPr lang="en-US" sz="1600" dirty="0" err="1"/>
              <a:t>Isu</a:t>
            </a:r>
            <a:r>
              <a:rPr lang="en-US" sz="1600" dirty="0"/>
              <a:t> Internal: 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/>
              <a:t>Performa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Kebijakan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Dll</a:t>
            </a:r>
            <a:r>
              <a:rPr lang="en-US" sz="1600" dirty="0"/>
              <a:t> </a:t>
            </a:r>
          </a:p>
          <a:p>
            <a:pPr marL="260845" lvl="1" indent="-156801"/>
            <a:r>
              <a:rPr lang="en-US" sz="1600" dirty="0"/>
              <a:t>2. </a:t>
            </a:r>
            <a:r>
              <a:rPr lang="en-US" sz="1600" dirty="0" err="1"/>
              <a:t>Isu</a:t>
            </a:r>
            <a:r>
              <a:rPr lang="en-US" sz="1600" dirty="0"/>
              <a:t> </a:t>
            </a:r>
            <a:r>
              <a:rPr lang="en-US" sz="1600" dirty="0" err="1"/>
              <a:t>Eksternal</a:t>
            </a:r>
            <a:r>
              <a:rPr lang="en-US" sz="1600" dirty="0"/>
              <a:t>: 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, </a:t>
            </a:r>
            <a:r>
              <a:rPr lang="en-US" sz="1600" dirty="0" err="1"/>
              <a:t>Sosial</a:t>
            </a:r>
            <a:r>
              <a:rPr lang="en-US" sz="1600" dirty="0"/>
              <a:t>, </a:t>
            </a:r>
            <a:r>
              <a:rPr lang="en-US" sz="1600" dirty="0" err="1"/>
              <a:t>Politik</a:t>
            </a:r>
            <a:r>
              <a:rPr lang="en-US" sz="1600" dirty="0"/>
              <a:t>, </a:t>
            </a:r>
            <a:r>
              <a:rPr lang="en-US" sz="1600" dirty="0" err="1"/>
              <a:t>Peraturan</a:t>
            </a:r>
            <a:r>
              <a:rPr lang="en-US" sz="1600" dirty="0"/>
              <a:t>, </a:t>
            </a:r>
            <a:r>
              <a:rPr lang="en-US" sz="1600" dirty="0" err="1"/>
              <a:t>Keuangan</a:t>
            </a:r>
            <a:r>
              <a:rPr lang="en-US" sz="1600" dirty="0"/>
              <a:t>, </a:t>
            </a:r>
            <a:r>
              <a:rPr lang="en-US" sz="1600" dirty="0" err="1"/>
              <a:t>Teknologi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Kompetisi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  <a:r>
              <a:rPr lang="en-US" sz="1600" dirty="0" err="1"/>
              <a:t>sekitar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Dll</a:t>
            </a:r>
            <a:endParaRPr lang="en-US" sz="1600" dirty="0"/>
          </a:p>
          <a:p>
            <a:pPr marL="104044" lvl="1"/>
            <a:endParaRPr lang="en-US" sz="1600" dirty="0"/>
          </a:p>
        </p:txBody>
      </p:sp>
      <p:sp>
        <p:nvSpPr>
          <p:cNvPr id="28" name="Right Arrow 27"/>
          <p:cNvSpPr/>
          <p:nvPr/>
        </p:nvSpPr>
        <p:spPr>
          <a:xfrm rot="2964042">
            <a:off x="2906317" y="4418463"/>
            <a:ext cx="464679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9" name="TextBox 28"/>
          <p:cNvSpPr txBox="1"/>
          <p:nvPr/>
        </p:nvSpPr>
        <p:spPr>
          <a:xfrm>
            <a:off x="3366724" y="645031"/>
            <a:ext cx="5281465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u="sng" dirty="0" err="1"/>
              <a:t>Memahami</a:t>
            </a:r>
            <a:r>
              <a:rPr lang="en-US" sz="1662" u="sng" dirty="0"/>
              <a:t> </a:t>
            </a:r>
            <a:r>
              <a:rPr lang="en-US" sz="1662" u="sng" dirty="0" err="1"/>
              <a:t>Kebutuhan</a:t>
            </a:r>
            <a:r>
              <a:rPr lang="en-US" sz="1662" u="sng" dirty="0"/>
              <a:t> dan </a:t>
            </a:r>
            <a:r>
              <a:rPr lang="en-US" sz="1662" u="sng" dirty="0" err="1"/>
              <a:t>Harapan</a:t>
            </a:r>
            <a:r>
              <a:rPr lang="en-US" sz="1662" u="sng" dirty="0"/>
              <a:t> </a:t>
            </a:r>
            <a:r>
              <a:rPr lang="en-US" sz="1662" u="sng" dirty="0" err="1"/>
              <a:t>dari</a:t>
            </a:r>
            <a:r>
              <a:rPr lang="en-US" sz="1662" u="sng" dirty="0"/>
              <a:t> </a:t>
            </a:r>
            <a:r>
              <a:rPr lang="en-US" sz="1662" u="sng" dirty="0" err="1"/>
              <a:t>Pihak</a:t>
            </a:r>
            <a:r>
              <a:rPr lang="en-US" sz="1662" u="sng" dirty="0"/>
              <a:t> yang </a:t>
            </a:r>
            <a:r>
              <a:rPr lang="en-US" sz="1662" u="sng" dirty="0" err="1"/>
              <a:t>Berkepentingan</a:t>
            </a:r>
            <a:r>
              <a:rPr lang="en-US" sz="1662" u="sng" dirty="0"/>
              <a:t> (4.2)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093" y="46381"/>
            <a:ext cx="39709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rgbClr val="FF0000"/>
                </a:solidFill>
                <a:latin typeface="Impact" panose="020B0806030902050204" pitchFamily="34" charset="0"/>
              </a:rPr>
              <a:t>Konteks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Impact" panose="020B0806030902050204" pitchFamily="34" charset="0"/>
              </a:rPr>
              <a:t>organisasi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(4)</a:t>
            </a:r>
          </a:p>
        </p:txBody>
      </p:sp>
      <p:sp>
        <p:nvSpPr>
          <p:cNvPr id="4" name="Rectangle 3"/>
          <p:cNvSpPr/>
          <p:nvPr/>
        </p:nvSpPr>
        <p:spPr>
          <a:xfrm>
            <a:off x="3167321" y="5311834"/>
            <a:ext cx="2216838" cy="7078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Manajemen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Risiko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(6.1)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833203" y="4516589"/>
            <a:ext cx="3082197" cy="22011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0" name="TextBox 19"/>
          <p:cNvSpPr txBox="1"/>
          <p:nvPr/>
        </p:nvSpPr>
        <p:spPr>
          <a:xfrm>
            <a:off x="5908157" y="4516589"/>
            <a:ext cx="3007243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u="sng" dirty="0" err="1"/>
              <a:t>Lingkup</a:t>
            </a:r>
            <a:r>
              <a:rPr lang="en-US" sz="1662" u="sng" dirty="0"/>
              <a:t> Sistem </a:t>
            </a:r>
            <a:r>
              <a:rPr lang="en-US" sz="1662" u="sng" dirty="0" err="1"/>
              <a:t>Manajemen</a:t>
            </a:r>
            <a:r>
              <a:rPr lang="en-US" sz="1662" u="sng" dirty="0"/>
              <a:t> (4.3)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01925" y="5061720"/>
            <a:ext cx="284626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Pertimbangan</a:t>
            </a:r>
            <a:r>
              <a:rPr lang="en-US" sz="1600" dirty="0"/>
              <a:t> </a:t>
            </a:r>
            <a:r>
              <a:rPr lang="en-US" sz="1600" dirty="0" err="1"/>
              <a:t>isu</a:t>
            </a:r>
            <a:r>
              <a:rPr lang="en-US" sz="1600" dirty="0"/>
              <a:t> internal &amp; </a:t>
            </a:r>
            <a:r>
              <a:rPr lang="en-US" sz="1600" dirty="0" err="1"/>
              <a:t>eksternal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pihak</a:t>
            </a:r>
            <a:r>
              <a:rPr lang="en-US" sz="1600" dirty="0"/>
              <a:t> yang </a:t>
            </a:r>
            <a:r>
              <a:rPr lang="en-US" sz="1600" dirty="0" err="1"/>
              <a:t>berkepentingan</a:t>
            </a:r>
            <a:endParaRPr lang="en-US" sz="1600" dirty="0"/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Peraturan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lain</a:t>
            </a:r>
          </a:p>
          <a:p>
            <a:pPr marL="260845" lvl="1" indent="-156801">
              <a:buFont typeface="Arial" pitchFamily="34" charset="0"/>
              <a:buChar char="•"/>
            </a:pPr>
            <a:r>
              <a:rPr lang="en-US" sz="1600" dirty="0" err="1"/>
              <a:t>Aktivitas</a:t>
            </a:r>
            <a:r>
              <a:rPr lang="en-US" sz="1600" dirty="0"/>
              <a:t>,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jasa</a:t>
            </a:r>
            <a:endParaRPr lang="en-US" sz="1600" dirty="0"/>
          </a:p>
        </p:txBody>
      </p:sp>
      <p:sp>
        <p:nvSpPr>
          <p:cNvPr id="24" name="Right Arrow 23"/>
          <p:cNvSpPr/>
          <p:nvPr/>
        </p:nvSpPr>
        <p:spPr>
          <a:xfrm rot="5400000">
            <a:off x="4339069" y="4197601"/>
            <a:ext cx="802881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6" name="Right Arrow 25"/>
          <p:cNvSpPr/>
          <p:nvPr/>
        </p:nvSpPr>
        <p:spPr>
          <a:xfrm rot="10800000">
            <a:off x="5532878" y="5248727"/>
            <a:ext cx="261582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D0D20-76C8-4A1B-9B1A-8E04C426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B3C9C-EF5D-4FD1-878F-C390A64655A9}"/>
              </a:ext>
            </a:extLst>
          </p:cNvPr>
          <p:cNvSpPr txBox="1"/>
          <p:nvPr/>
        </p:nvSpPr>
        <p:spPr>
          <a:xfrm>
            <a:off x="116295" y="5364371"/>
            <a:ext cx="2895529" cy="85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u="sng" dirty="0"/>
              <a:t>Proses BCMS yang </a:t>
            </a:r>
            <a:r>
              <a:rPr lang="en-US" sz="1662" u="sng" dirty="0" err="1"/>
              <a:t>terkait</a:t>
            </a:r>
            <a:r>
              <a:rPr lang="en-US" sz="1662" u="sng" dirty="0"/>
              <a:t> </a:t>
            </a:r>
            <a:r>
              <a:rPr lang="en-US" sz="1662" u="sng" dirty="0" err="1"/>
              <a:t>dengan</a:t>
            </a:r>
            <a:r>
              <a:rPr lang="en-US" sz="1662" u="sng" dirty="0"/>
              <a:t> Proses </a:t>
            </a:r>
            <a:r>
              <a:rPr lang="en-US" sz="1662" u="sng" dirty="0" err="1"/>
              <a:t>Bisnis</a:t>
            </a:r>
            <a:r>
              <a:rPr lang="en-US" sz="1662" u="sng" dirty="0"/>
              <a:t> Perusahaan (4.4)</a:t>
            </a:r>
          </a:p>
        </p:txBody>
      </p:sp>
      <p:sp>
        <p:nvSpPr>
          <p:cNvPr id="27" name="Right Arrow 27">
            <a:extLst>
              <a:ext uri="{FF2B5EF4-FFF2-40B4-BE49-F238E27FC236}">
                <a16:creationId xmlns:a16="http://schemas.microsoft.com/office/drawing/2014/main" id="{ECCB2D9A-D9A8-4073-8C4B-CFD3ED44244D}"/>
              </a:ext>
            </a:extLst>
          </p:cNvPr>
          <p:cNvSpPr/>
          <p:nvPr/>
        </p:nvSpPr>
        <p:spPr>
          <a:xfrm>
            <a:off x="2650562" y="5336622"/>
            <a:ext cx="464679" cy="8874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7E16AE-64BC-4E90-9D37-D8B10FEE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2699929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59E0DE4-C87A-4DC7-8D3F-A1BBC0976493}"/>
              </a:ext>
            </a:extLst>
          </p:cNvPr>
          <p:cNvSpPr/>
          <p:nvPr/>
        </p:nvSpPr>
        <p:spPr>
          <a:xfrm>
            <a:off x="10531" y="-1390"/>
            <a:ext cx="2122929" cy="685939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12A3F5-033A-4359-AA4A-F45AA6DA8A6E}"/>
              </a:ext>
            </a:extLst>
          </p:cNvPr>
          <p:cNvSpPr/>
          <p:nvPr/>
        </p:nvSpPr>
        <p:spPr>
          <a:xfrm>
            <a:off x="2743060" y="38100"/>
            <a:ext cx="4750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rgbClr val="FF0000"/>
                </a:solidFill>
                <a:latin typeface="Impact" panose="020B0806030902050204" pitchFamily="34" charset="0"/>
              </a:rPr>
              <a:t>Komitmen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Impact" panose="020B0806030902050204" pitchFamily="34" charset="0"/>
              </a:rPr>
              <a:t>Manajemen</a:t>
            </a:r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(5.1)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09A35E-193D-4DD9-848B-F61E5843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588858" y="3115681"/>
            <a:ext cx="5164803" cy="64633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TOP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24B6D-1AE1-43B7-BFDC-F170F12ABCDB}"/>
              </a:ext>
            </a:extLst>
          </p:cNvPr>
          <p:cNvSpPr txBox="1"/>
          <p:nvPr/>
        </p:nvSpPr>
        <p:spPr>
          <a:xfrm>
            <a:off x="2743060" y="660975"/>
            <a:ext cx="586754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4044" lvl="1"/>
            <a:r>
              <a:rPr lang="en-US" sz="1600" b="1" u="sng" dirty="0" err="1"/>
              <a:t>Perencanaan</a:t>
            </a:r>
            <a:endParaRPr lang="en-US" sz="1600" b="1" u="sng" dirty="0"/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Menetapkan</a:t>
            </a:r>
            <a:r>
              <a:rPr lang="en-US" sz="1600" dirty="0"/>
              <a:t> </a:t>
            </a:r>
            <a:r>
              <a:rPr lang="en-US" sz="1600" dirty="0" err="1"/>
              <a:t>kebijakan</a:t>
            </a:r>
            <a:r>
              <a:rPr lang="en-US" sz="1600" dirty="0"/>
              <a:t> dan </a:t>
            </a:r>
            <a:r>
              <a:rPr lang="en-US" sz="1600" dirty="0" err="1"/>
              <a:t>sasaran</a:t>
            </a:r>
            <a:r>
              <a:rPr lang="en-US" sz="1600" dirty="0"/>
              <a:t> BCMS</a:t>
            </a:r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Mengintegrasikan</a:t>
            </a:r>
            <a:r>
              <a:rPr lang="en-US" sz="1600" dirty="0"/>
              <a:t> proses BCMS </a:t>
            </a:r>
            <a:r>
              <a:rPr lang="en-US" sz="1600" dirty="0" err="1"/>
              <a:t>kedalam</a:t>
            </a:r>
            <a:r>
              <a:rPr lang="en-US" sz="1600" dirty="0"/>
              <a:t> Proses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  <a:r>
              <a:rPr lang="en-US" sz="1600" dirty="0" err="1"/>
              <a:t>Organisasi</a:t>
            </a:r>
            <a:endParaRPr lang="en-US" sz="1600" dirty="0"/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Menyediakan</a:t>
            </a:r>
            <a:r>
              <a:rPr lang="en-US" sz="1600" dirty="0"/>
              <a:t> </a:t>
            </a:r>
            <a:r>
              <a:rPr lang="en-US" sz="1600" dirty="0" err="1"/>
              <a:t>Sumberdaya</a:t>
            </a:r>
            <a:r>
              <a:rPr lang="en-US" sz="1600" dirty="0"/>
              <a:t> yang </a:t>
            </a:r>
            <a:r>
              <a:rPr lang="en-US" sz="1600" dirty="0" err="1"/>
              <a:t>diperlukan</a:t>
            </a:r>
            <a:r>
              <a:rPr lang="en-US" sz="1600" dirty="0"/>
              <a:t> </a:t>
            </a:r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Menetapkan</a:t>
            </a:r>
            <a:r>
              <a:rPr lang="en-US" sz="1600" dirty="0"/>
              <a:t> </a:t>
            </a:r>
            <a:r>
              <a:rPr lang="en-US" sz="1600" dirty="0" err="1"/>
              <a:t>peran</a:t>
            </a:r>
            <a:r>
              <a:rPr lang="en-US" sz="1600" dirty="0"/>
              <a:t>, </a:t>
            </a:r>
            <a:r>
              <a:rPr lang="en-US" sz="1600" dirty="0" err="1"/>
              <a:t>tanggungjawab</a:t>
            </a:r>
            <a:r>
              <a:rPr lang="en-US" sz="1600" dirty="0"/>
              <a:t> dan </a:t>
            </a:r>
            <a:r>
              <a:rPr lang="en-US" sz="1600" dirty="0" err="1"/>
              <a:t>kewenangan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7E384-4173-41B8-9749-AEC990D88315}"/>
              </a:ext>
            </a:extLst>
          </p:cNvPr>
          <p:cNvSpPr txBox="1"/>
          <p:nvPr/>
        </p:nvSpPr>
        <p:spPr>
          <a:xfrm>
            <a:off x="2743060" y="2321004"/>
            <a:ext cx="586754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4044" lvl="1"/>
            <a:r>
              <a:rPr lang="en-US" sz="1600" b="1" u="sng" dirty="0" err="1"/>
              <a:t>Implementasi</a:t>
            </a:r>
            <a:endParaRPr lang="en-US" sz="1600" b="1" u="sng" dirty="0"/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Memastikan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risk management </a:t>
            </a:r>
            <a:r>
              <a:rPr lang="en-US" sz="1600" dirty="0" err="1"/>
              <a:t>dilaksanakan</a:t>
            </a:r>
            <a:endParaRPr lang="en-US" sz="1600" dirty="0"/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Memastikan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Business Continuity Strategy dan Procedures </a:t>
            </a:r>
            <a:r>
              <a:rPr lang="en-US" sz="1600" dirty="0" err="1"/>
              <a:t>ditetapkan</a:t>
            </a:r>
            <a:endParaRPr lang="en-US" sz="1600" dirty="0"/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Memastikan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latihan</a:t>
            </a:r>
            <a:r>
              <a:rPr lang="en-US" sz="1600" dirty="0"/>
              <a:t> dan </a:t>
            </a:r>
            <a:r>
              <a:rPr lang="en-US" sz="1600" dirty="0" err="1"/>
              <a:t>pengujian</a:t>
            </a:r>
            <a:r>
              <a:rPr lang="en-US" sz="1600" dirty="0"/>
              <a:t> BCP </a:t>
            </a:r>
            <a:r>
              <a:rPr lang="en-US" sz="1600" dirty="0" err="1"/>
              <a:t>dilaksanakan</a:t>
            </a:r>
            <a:endParaRPr lang="en-US" sz="1600" dirty="0"/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Mempromosikan</a:t>
            </a:r>
            <a:r>
              <a:rPr lang="en-US" sz="1600" dirty="0"/>
              <a:t> dan </a:t>
            </a:r>
            <a:r>
              <a:rPr lang="en-US" sz="1600" dirty="0" err="1"/>
              <a:t>mengkomunikasikan</a:t>
            </a:r>
            <a:r>
              <a:rPr lang="en-US" sz="1600" dirty="0"/>
              <a:t> </a:t>
            </a:r>
            <a:r>
              <a:rPr lang="en-US" sz="1600" dirty="0" err="1"/>
              <a:t>pentingnya</a:t>
            </a:r>
            <a:r>
              <a:rPr lang="en-US" sz="1600" dirty="0"/>
              <a:t> BCMS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A49-8B1E-4458-9CCE-C413EFC29C6B}"/>
              </a:ext>
            </a:extLst>
          </p:cNvPr>
          <p:cNvSpPr txBox="1"/>
          <p:nvPr/>
        </p:nvSpPr>
        <p:spPr>
          <a:xfrm>
            <a:off x="2743060" y="3981033"/>
            <a:ext cx="58675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4044" lvl="1"/>
            <a:r>
              <a:rPr lang="en-US" sz="1600" b="1" dirty="0" err="1"/>
              <a:t>Evaluasi</a:t>
            </a:r>
            <a:r>
              <a:rPr lang="en-US" sz="1600" b="1" dirty="0"/>
              <a:t> Hasil &amp; Improvement</a:t>
            </a:r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Memastikan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BCMS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yang </a:t>
            </a:r>
            <a:r>
              <a:rPr lang="en-US" sz="1600" dirty="0" err="1"/>
              <a:t>diharapkan</a:t>
            </a:r>
            <a:endParaRPr lang="en-US" sz="1600" dirty="0"/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Memastikan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proses continual improvement </a:t>
            </a:r>
            <a:r>
              <a:rPr lang="en-US" sz="1600" dirty="0" err="1"/>
              <a:t>berjalan</a:t>
            </a:r>
            <a:endParaRPr lang="en-US" sz="1600" dirty="0"/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Memastikan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internal audit dan management review </a:t>
            </a:r>
            <a:r>
              <a:rPr lang="en-US" sz="1600" dirty="0" err="1"/>
              <a:t>berjalan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81B169-8694-4146-BD85-930263D27C1B}"/>
              </a:ext>
            </a:extLst>
          </p:cNvPr>
          <p:cNvSpPr txBox="1"/>
          <p:nvPr/>
        </p:nvSpPr>
        <p:spPr>
          <a:xfrm>
            <a:off x="2743060" y="5550693"/>
            <a:ext cx="58675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04044" lvl="1"/>
            <a:r>
              <a:rPr lang="en-US" sz="1600" b="1" dirty="0" err="1"/>
              <a:t>Keterlibatan</a:t>
            </a:r>
            <a:endParaRPr lang="en-US" sz="1600" b="1" dirty="0"/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Mendefinisikan</a:t>
            </a:r>
            <a:r>
              <a:rPr lang="en-US" sz="1600" dirty="0"/>
              <a:t> </a:t>
            </a:r>
            <a:r>
              <a:rPr lang="en-US" sz="1600" dirty="0" err="1"/>
              <a:t>risiko</a:t>
            </a:r>
            <a:r>
              <a:rPr lang="en-US" sz="1600" dirty="0"/>
              <a:t> dan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risiko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  <a:p>
            <a:pPr marL="389794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Terlibat</a:t>
            </a:r>
            <a:r>
              <a:rPr lang="en-US" sz="1600" dirty="0"/>
              <a:t> </a:t>
            </a:r>
            <a:r>
              <a:rPr lang="en-US" sz="1600" dirty="0" err="1"/>
              <a:t>aktif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pelatihan</a:t>
            </a:r>
            <a:r>
              <a:rPr lang="en-US" sz="1600" dirty="0"/>
              <a:t> dan </a:t>
            </a:r>
            <a:r>
              <a:rPr lang="en-US" sz="1600" dirty="0" err="1"/>
              <a:t>pengujian</a:t>
            </a:r>
            <a:endParaRPr lang="en-US" sz="1600" dirty="0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FD6C2F9-5D16-4CE3-A7B4-4FB6F2719BFA}"/>
              </a:ext>
            </a:extLst>
          </p:cNvPr>
          <p:cNvSpPr/>
          <p:nvPr/>
        </p:nvSpPr>
        <p:spPr>
          <a:xfrm>
            <a:off x="7899043" y="-70"/>
            <a:ext cx="1254582" cy="1371669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4582" h="1371669">
                <a:moveTo>
                  <a:pt x="0" y="69"/>
                </a:moveTo>
                <a:lnTo>
                  <a:pt x="442265" y="0"/>
                </a:lnTo>
                <a:lnTo>
                  <a:pt x="1254582" y="905182"/>
                </a:lnTo>
                <a:lnTo>
                  <a:pt x="1244958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EBE59E73-1430-4DCE-B059-63A8B5ADD280}"/>
              </a:ext>
            </a:extLst>
          </p:cNvPr>
          <p:cNvSpPr/>
          <p:nvPr/>
        </p:nvSpPr>
        <p:spPr>
          <a:xfrm>
            <a:off x="7467600" y="0"/>
            <a:ext cx="1665868" cy="1831370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21991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2366 h 1373966"/>
              <a:gd name="connsiteX1" fmla="*/ 292187 w 1228825"/>
              <a:gd name="connsiteY1" fmla="*/ 0 h 1373966"/>
              <a:gd name="connsiteX2" fmla="*/ 1228825 w 1228825"/>
              <a:gd name="connsiteY2" fmla="*/ 1054698 h 1373966"/>
              <a:gd name="connsiteX3" fmla="*/ 1219201 w 1228825"/>
              <a:gd name="connsiteY3" fmla="*/ 1373966 h 1373966"/>
              <a:gd name="connsiteX4" fmla="*/ 0 w 1228825"/>
              <a:gd name="connsiteY4" fmla="*/ 2366 h 1373966"/>
              <a:gd name="connsiteX0" fmla="*/ 0 w 1220309"/>
              <a:gd name="connsiteY0" fmla="*/ 2366 h 1373966"/>
              <a:gd name="connsiteX1" fmla="*/ 292187 w 1220309"/>
              <a:gd name="connsiteY1" fmla="*/ 0 h 1373966"/>
              <a:gd name="connsiteX2" fmla="*/ 1220309 w 1220309"/>
              <a:gd name="connsiteY2" fmla="*/ 1046705 h 1373966"/>
              <a:gd name="connsiteX3" fmla="*/ 1219201 w 1220309"/>
              <a:gd name="connsiteY3" fmla="*/ 1373966 h 1373966"/>
              <a:gd name="connsiteX4" fmla="*/ 0 w 1220309"/>
              <a:gd name="connsiteY4" fmla="*/ 2366 h 137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" h="1373966">
                <a:moveTo>
                  <a:pt x="0" y="2366"/>
                </a:moveTo>
                <a:lnTo>
                  <a:pt x="292187" y="0"/>
                </a:lnTo>
                <a:lnTo>
                  <a:pt x="1220309" y="1046705"/>
                </a:lnTo>
                <a:cubicBezTo>
                  <a:pt x="1219940" y="1155792"/>
                  <a:pt x="1219570" y="1264879"/>
                  <a:pt x="1219201" y="1373966"/>
                </a:cubicBezTo>
                <a:lnTo>
                  <a:pt x="0" y="236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6C4C428C-A03B-4A34-9106-CA6ADD6971A4}"/>
              </a:ext>
            </a:extLst>
          </p:cNvPr>
          <p:cNvSpPr/>
          <p:nvPr/>
        </p:nvSpPr>
        <p:spPr>
          <a:xfrm>
            <a:off x="8374890" y="-1390"/>
            <a:ext cx="763408" cy="857835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98055"/>
              <a:gd name="connsiteY0" fmla="*/ 69 h 1371669"/>
              <a:gd name="connsiteX1" fmla="*/ 485738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81251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88432"/>
              <a:gd name="connsiteY0" fmla="*/ 69 h 1371669"/>
              <a:gd name="connsiteX1" fmla="*/ 572681 w 1288432"/>
              <a:gd name="connsiteY1" fmla="*/ 0 h 1371669"/>
              <a:gd name="connsiteX2" fmla="*/ 1287186 w 1288432"/>
              <a:gd name="connsiteY2" fmla="*/ 750732 h 1371669"/>
              <a:gd name="connsiteX3" fmla="*/ 1288431 w 1288432"/>
              <a:gd name="connsiteY3" fmla="*/ 1371669 h 1371669"/>
              <a:gd name="connsiteX4" fmla="*/ 0 w 128843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432" h="1371669">
                <a:moveTo>
                  <a:pt x="0" y="69"/>
                </a:moveTo>
                <a:lnTo>
                  <a:pt x="572681" y="0"/>
                </a:lnTo>
                <a:lnTo>
                  <a:pt x="1287186" y="750732"/>
                </a:lnTo>
                <a:lnTo>
                  <a:pt x="1288431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85D1F1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682DA2-730B-469C-9980-38204A7F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FBFA1-BA15-4003-BDDA-55FE198F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FEC1DF2-4EBA-4918-A423-122A197121D4}"/>
              </a:ext>
            </a:extLst>
          </p:cNvPr>
          <p:cNvSpPr/>
          <p:nvPr/>
        </p:nvSpPr>
        <p:spPr>
          <a:xfrm>
            <a:off x="2133460" y="636458"/>
            <a:ext cx="646333" cy="457200"/>
          </a:xfrm>
          <a:prstGeom prst="rightArrow">
            <a:avLst>
              <a:gd name="adj1" fmla="val 50000"/>
              <a:gd name="adj2" fmla="val 113158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54A6017-B224-4D9C-B411-34DB2B47CEA9}"/>
              </a:ext>
            </a:extLst>
          </p:cNvPr>
          <p:cNvSpPr/>
          <p:nvPr/>
        </p:nvSpPr>
        <p:spPr>
          <a:xfrm>
            <a:off x="2133460" y="2308745"/>
            <a:ext cx="646333" cy="457200"/>
          </a:xfrm>
          <a:prstGeom prst="rightArrow">
            <a:avLst>
              <a:gd name="adj1" fmla="val 50000"/>
              <a:gd name="adj2" fmla="val 11736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972F1D1-553B-4563-8578-AA25322A26A8}"/>
              </a:ext>
            </a:extLst>
          </p:cNvPr>
          <p:cNvSpPr/>
          <p:nvPr/>
        </p:nvSpPr>
        <p:spPr>
          <a:xfrm>
            <a:off x="2096727" y="3939034"/>
            <a:ext cx="646333" cy="457200"/>
          </a:xfrm>
          <a:prstGeom prst="rightArrow">
            <a:avLst>
              <a:gd name="adj1" fmla="val 50000"/>
              <a:gd name="adj2" fmla="val 10894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5F0185C-E12E-42A1-8973-AC883A12FA0E}"/>
              </a:ext>
            </a:extLst>
          </p:cNvPr>
          <p:cNvSpPr/>
          <p:nvPr/>
        </p:nvSpPr>
        <p:spPr>
          <a:xfrm>
            <a:off x="2141441" y="5508991"/>
            <a:ext cx="646333" cy="457200"/>
          </a:xfrm>
          <a:prstGeom prst="rightArrow">
            <a:avLst>
              <a:gd name="adj1" fmla="val 50000"/>
              <a:gd name="adj2" fmla="val 119474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A0AE6B-21A7-464E-A609-6F057D4F6791}"/>
              </a:ext>
            </a:extLst>
          </p:cNvPr>
          <p:cNvSpPr/>
          <p:nvPr/>
        </p:nvSpPr>
        <p:spPr>
          <a:xfrm>
            <a:off x="4677728" y="4433964"/>
            <a:ext cx="4200107" cy="21192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51FF2-B170-4BEA-BB47-E94F3065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6162" y="4433965"/>
            <a:ext cx="4411566" cy="21192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165" y="1571642"/>
            <a:ext cx="4411567" cy="2862322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solidFill>
                  <a:srgbClr val="FF0000"/>
                </a:solidFill>
                <a:latin typeface="Calibri"/>
              </a:rPr>
              <a:t>KEBIJAKAN BCMS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0000"/>
                </a:solidFill>
                <a:latin typeface="Calibri"/>
              </a:rPr>
              <a:t>Sesuai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dengan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tujuan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organisasi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0000"/>
                </a:solidFill>
                <a:latin typeface="Calibri"/>
              </a:rPr>
              <a:t>Menyediakan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kerangka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tujuan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BCMS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0000"/>
                </a:solidFill>
                <a:latin typeface="Calibri"/>
              </a:rPr>
              <a:t>Komitmen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untuk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pemenuhan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persyaratan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yang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berlaku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0000"/>
                </a:solidFill>
                <a:latin typeface="Calibri"/>
              </a:rPr>
              <a:t>Komitmen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untuk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peningkatan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berkelanjutan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0000"/>
                </a:solidFill>
                <a:latin typeface="Calibri"/>
              </a:rPr>
              <a:t>Tersedia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,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dikomunikasikan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dan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dikaji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ulang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secara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berkala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165" y="514256"/>
            <a:ext cx="8629578" cy="9233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prstClr val="white"/>
                </a:solidFill>
                <a:latin typeface="Calibri"/>
              </a:rPr>
              <a:t>Manajemen</a:t>
            </a:r>
            <a:r>
              <a:rPr lang="en-US" sz="18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Calibri"/>
              </a:rPr>
              <a:t>puncak</a:t>
            </a:r>
            <a:r>
              <a:rPr lang="en-US" sz="18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800" dirty="0" err="1">
                <a:solidFill>
                  <a:prstClr val="white"/>
                </a:solidFill>
                <a:latin typeface="Calibri"/>
              </a:rPr>
              <a:t>harus</a:t>
            </a:r>
            <a:r>
              <a:rPr lang="en-US" sz="1800" dirty="0">
                <a:solidFill>
                  <a:prstClr val="white"/>
                </a:solidFill>
                <a:latin typeface="Calibri"/>
              </a:rPr>
              <a:t>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- </a:t>
            </a:r>
            <a:r>
              <a:rPr lang="en-US" b="1" dirty="0" err="1">
                <a:solidFill>
                  <a:prstClr val="white"/>
                </a:solidFill>
                <a:latin typeface="Calibri"/>
              </a:rPr>
              <a:t>M</a:t>
            </a:r>
            <a:r>
              <a:rPr lang="en-US" sz="1800" b="1" dirty="0" err="1">
                <a:solidFill>
                  <a:prstClr val="white"/>
                </a:solidFill>
                <a:latin typeface="Calibri"/>
              </a:rPr>
              <a:t>enetapkan</a:t>
            </a:r>
            <a:r>
              <a:rPr lang="en-US" sz="1800" b="1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800" b="1" dirty="0" err="1">
                <a:solidFill>
                  <a:prstClr val="white"/>
                </a:solidFill>
                <a:latin typeface="Calibri"/>
              </a:rPr>
              <a:t>menerapkan</a:t>
            </a:r>
            <a:r>
              <a:rPr lang="en-US" sz="1800" b="1" dirty="0">
                <a:solidFill>
                  <a:prstClr val="white"/>
                </a:solidFill>
                <a:latin typeface="Calibri"/>
              </a:rPr>
              <a:t> dan </a:t>
            </a:r>
            <a:r>
              <a:rPr lang="en-US" sz="1800" b="1" dirty="0" err="1">
                <a:solidFill>
                  <a:prstClr val="white"/>
                </a:solidFill>
                <a:latin typeface="Calibri"/>
              </a:rPr>
              <a:t>memelihara</a:t>
            </a:r>
            <a:r>
              <a:rPr lang="en-US" sz="1800" b="1" dirty="0">
                <a:solidFill>
                  <a:prstClr val="white"/>
                </a:solidFill>
                <a:latin typeface="Calibri"/>
              </a:rPr>
              <a:t> KEBIJAKAN BCMS (5.3)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white"/>
                </a:solidFill>
                <a:latin typeface="Calibri"/>
              </a:rPr>
              <a:t>- </a:t>
            </a:r>
            <a:r>
              <a:rPr lang="en-US" sz="1800" b="1" dirty="0" err="1">
                <a:solidFill>
                  <a:prstClr val="white"/>
                </a:solidFill>
                <a:latin typeface="Calibri"/>
              </a:rPr>
              <a:t>Memastikan</a:t>
            </a:r>
            <a:r>
              <a:rPr lang="en-US" sz="1800" b="1" dirty="0">
                <a:solidFill>
                  <a:prstClr val="white"/>
                </a:solidFill>
                <a:latin typeface="Calibri"/>
              </a:rPr>
              <a:t> PERAN, TANGGUNGJAWAB DAN KEWENANGAN (5.4)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8618" y="4789780"/>
            <a:ext cx="3696238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prstClr val="black"/>
                </a:solidFill>
                <a:latin typeface="Calibri"/>
              </a:rPr>
              <a:t>Ditetapkan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Calibri"/>
              </a:rPr>
              <a:t>Dikomunikasikan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Di </a:t>
            </a:r>
            <a:r>
              <a:rPr lang="en-US" sz="1800" dirty="0" err="1">
                <a:solidFill>
                  <a:prstClr val="black"/>
                </a:solidFill>
                <a:latin typeface="Calibri"/>
              </a:rPr>
              <a:t>semua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"/>
              </a:rPr>
              <a:t>tingkatan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"/>
              </a:rPr>
              <a:t>organisasi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Dan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dipelihara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sebagai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informasi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terdokumentasi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D7C13-B354-4FB3-B30C-19390232F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91AC2C-969F-4A16-BA23-B1C62449839E}"/>
              </a:ext>
            </a:extLst>
          </p:cNvPr>
          <p:cNvSpPr/>
          <p:nvPr/>
        </p:nvSpPr>
        <p:spPr>
          <a:xfrm>
            <a:off x="4677732" y="1571642"/>
            <a:ext cx="4218011" cy="2862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prstClr val="black"/>
                </a:solidFill>
              </a:rPr>
              <a:t>Peran</a:t>
            </a:r>
            <a:r>
              <a:rPr lang="en-US" b="1" dirty="0">
                <a:solidFill>
                  <a:prstClr val="black"/>
                </a:solidFill>
              </a:rPr>
              <a:t>, </a:t>
            </a:r>
            <a:r>
              <a:rPr lang="en-US" b="1" dirty="0" err="1">
                <a:solidFill>
                  <a:prstClr val="black"/>
                </a:solidFill>
              </a:rPr>
              <a:t>Tanggung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err="1">
                <a:solidFill>
                  <a:prstClr val="black"/>
                </a:solidFill>
              </a:rPr>
              <a:t>Jawab</a:t>
            </a:r>
            <a:r>
              <a:rPr lang="en-US" b="1" dirty="0">
                <a:solidFill>
                  <a:prstClr val="black"/>
                </a:solidFill>
              </a:rPr>
              <a:t> dan </a:t>
            </a:r>
            <a:r>
              <a:rPr lang="en-US" b="1" dirty="0" err="1">
                <a:solidFill>
                  <a:prstClr val="black"/>
                </a:solidFill>
              </a:rPr>
              <a:t>Kewenangan</a:t>
            </a:r>
            <a:r>
              <a:rPr lang="en-US" b="1" dirty="0">
                <a:solidFill>
                  <a:prstClr val="black"/>
                </a:solidFill>
              </a:rPr>
              <a:t>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black"/>
                </a:solidFill>
              </a:rPr>
              <a:t>Menetapkan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tanggung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jawab</a:t>
            </a:r>
            <a:r>
              <a:rPr lang="en-US" dirty="0">
                <a:solidFill>
                  <a:prstClr val="black"/>
                </a:solidFill>
              </a:rPr>
              <a:t> dan </a:t>
            </a:r>
            <a:r>
              <a:rPr lang="en-US" dirty="0" err="1">
                <a:solidFill>
                  <a:prstClr val="black"/>
                </a:solidFill>
              </a:rPr>
              <a:t>kewenangan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peran</a:t>
            </a:r>
            <a:r>
              <a:rPr lang="en-US" dirty="0">
                <a:solidFill>
                  <a:prstClr val="black"/>
                </a:solidFill>
              </a:rPr>
              <a:t> yang </a:t>
            </a:r>
            <a:r>
              <a:rPr lang="en-US" dirty="0" err="1">
                <a:solidFill>
                  <a:prstClr val="black"/>
                </a:solidFill>
              </a:rPr>
              <a:t>relevan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dengan</a:t>
            </a:r>
            <a:r>
              <a:rPr lang="en-US" dirty="0">
                <a:solidFill>
                  <a:prstClr val="black"/>
                </a:solidFill>
              </a:rPr>
              <a:t> BCMS. Dan juga </a:t>
            </a:r>
            <a:r>
              <a:rPr lang="en-US" dirty="0" err="1">
                <a:solidFill>
                  <a:prstClr val="black"/>
                </a:solidFill>
              </a:rPr>
              <a:t>untuk</a:t>
            </a:r>
            <a:r>
              <a:rPr lang="en-US" dirty="0">
                <a:solidFill>
                  <a:prstClr val="black"/>
                </a:solidFill>
              </a:rPr>
              <a:t> :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</a:rPr>
              <a:t>Memastikan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bahwa</a:t>
            </a:r>
            <a:r>
              <a:rPr lang="en-US" dirty="0">
                <a:solidFill>
                  <a:prstClr val="black"/>
                </a:solidFill>
              </a:rPr>
              <a:t> BCMS </a:t>
            </a:r>
            <a:r>
              <a:rPr lang="en-US" dirty="0" err="1">
                <a:solidFill>
                  <a:prstClr val="black"/>
                </a:solidFill>
              </a:rPr>
              <a:t>memenuhi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persyaratan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Standar</a:t>
            </a:r>
            <a:r>
              <a:rPr lang="en-US" dirty="0">
                <a:solidFill>
                  <a:prstClr val="black"/>
                </a:solidFill>
              </a:rPr>
              <a:t> ISO 22301:2012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</a:rPr>
              <a:t>Melaporkan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kinerja</a:t>
            </a:r>
            <a:r>
              <a:rPr lang="en-US" dirty="0">
                <a:solidFill>
                  <a:prstClr val="black"/>
                </a:solidFill>
              </a:rPr>
              <a:t> BCMS </a:t>
            </a:r>
            <a:r>
              <a:rPr lang="en-US" dirty="0" err="1">
                <a:solidFill>
                  <a:prstClr val="black"/>
                </a:solidFill>
              </a:rPr>
              <a:t>kepada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Manajemen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Puncak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7127752" y="4167392"/>
            <a:ext cx="528691" cy="533144"/>
          </a:xfrm>
          <a:prstGeom prst="downArrow">
            <a:avLst>
              <a:gd name="adj1" fmla="val 50000"/>
              <a:gd name="adj2" fmla="val 5214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62" dirty="0">
              <a:solidFill>
                <a:prstClr val="white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57A48A-1EF9-4EE9-A9E0-B67823E1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77000"/>
            <a:ext cx="5753638" cy="365125"/>
          </a:xfrm>
        </p:spPr>
        <p:txBody>
          <a:bodyPr/>
          <a:lstStyle/>
          <a:p>
            <a:pPr algn="l"/>
            <a:r>
              <a:rPr lang="en-US"/>
              <a:t>BCMS ISO 22301. 1/Rev 00 ©Copyright, sentral sistem, Sep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90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F628F6-1700-4070-8DDA-D29F76FB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" y="4750156"/>
            <a:ext cx="2834233" cy="20784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A2383B-AAE7-46C8-AFBE-D967988E7679}"/>
              </a:ext>
            </a:extLst>
          </p:cNvPr>
          <p:cNvSpPr/>
          <p:nvPr/>
        </p:nvSpPr>
        <p:spPr>
          <a:xfrm>
            <a:off x="0" y="0"/>
            <a:ext cx="9144000" cy="1883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08261-EFF5-4022-85E6-8423E417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664" y="4543923"/>
            <a:ext cx="2860430" cy="2237003"/>
          </a:xfrm>
          <a:prstGeom prst="rect">
            <a:avLst/>
          </a:prstGeom>
        </p:spPr>
      </p:pic>
      <p:sp>
        <p:nvSpPr>
          <p:cNvPr id="17410" name="Slide Number Placeholder 1">
            <a:extLst>
              <a:ext uri="{FF2B5EF4-FFF2-40B4-BE49-F238E27FC236}">
                <a16:creationId xmlns:a16="http://schemas.microsoft.com/office/drawing/2014/main" id="{7791460D-DE31-46DF-B8D8-BF33AA82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752492" y="6172201"/>
            <a:ext cx="2133600" cy="337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954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17" indent="-263776">
              <a:spcBef>
                <a:spcPct val="20000"/>
              </a:spcBef>
              <a:buFont typeface="Arial" panose="020B0604020202020204" pitchFamily="34" charset="0"/>
              <a:buChar char="–"/>
              <a:defRPr sz="2585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55103" indent="-211021">
              <a:spcBef>
                <a:spcPct val="20000"/>
              </a:spcBef>
              <a:buFont typeface="Arial" panose="020B0604020202020204" pitchFamily="34" charset="0"/>
              <a:buChar char="•"/>
              <a:defRPr sz="2215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77145" indent="-211021">
              <a:spcBef>
                <a:spcPct val="20000"/>
              </a:spcBef>
              <a:buFont typeface="Arial" panose="020B0604020202020204" pitchFamily="34" charset="0"/>
              <a:buChar char="–"/>
              <a:defRPr sz="1846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99186" indent="-211021">
              <a:spcBef>
                <a:spcPct val="20000"/>
              </a:spcBef>
              <a:buFont typeface="Arial" panose="020B0604020202020204" pitchFamily="34" charset="0"/>
              <a:buChar char="»"/>
              <a:defRPr sz="1846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21227" indent="-21102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46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743269" indent="-21102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46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65310" indent="-21102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46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87351" indent="-21102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46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21B60F-5CBC-47D2-815F-88C2231C8503}" type="slidenum">
              <a:rPr lang="en-US" altLang="en-US" sz="1108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108"/>
          </a:p>
        </p:txBody>
      </p:sp>
      <p:sp>
        <p:nvSpPr>
          <p:cNvPr id="17411" name="TextBox 48">
            <a:extLst>
              <a:ext uri="{FF2B5EF4-FFF2-40B4-BE49-F238E27FC236}">
                <a16:creationId xmlns:a16="http://schemas.microsoft.com/office/drawing/2014/main" id="{70B4758A-FF85-40B6-9C5F-64A441926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11" y="506007"/>
            <a:ext cx="815926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KONDISI SAAT INI MENGHARUSKAN PERUSAHAAN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BERALIH DARI MELAKUKAN TINDAKAN SETELAH TERJADI MASALAH MENJADI TINDAKAN SEBELUM TERJADI MASALAH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38">
            <a:extLst>
              <a:ext uri="{FF2B5EF4-FFF2-40B4-BE49-F238E27FC236}">
                <a16:creationId xmlns:a16="http://schemas.microsoft.com/office/drawing/2014/main" id="{A6DFEEA4-7253-4490-A5E6-EB81E6B2864C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505892"/>
            <a:ext cx="1530868" cy="674077"/>
            <a:chOff x="4995318" y="3200400"/>
            <a:chExt cx="1658687" cy="730250"/>
          </a:xfrm>
        </p:grpSpPr>
        <p:sp>
          <p:nvSpPr>
            <p:cNvPr id="17441" name="Freeform 8">
              <a:extLst>
                <a:ext uri="{FF2B5EF4-FFF2-40B4-BE49-F238E27FC236}">
                  <a16:creationId xmlns:a16="http://schemas.microsoft.com/office/drawing/2014/main" id="{3B5452E6-CA03-45F1-9A88-869D18539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9450" y="3725862"/>
              <a:ext cx="203200" cy="204788"/>
            </a:xfrm>
            <a:custGeom>
              <a:avLst/>
              <a:gdLst>
                <a:gd name="T0" fmla="*/ 0 w 576"/>
                <a:gd name="T1" fmla="*/ 2147483646 h 576"/>
                <a:gd name="T2" fmla="*/ 2147483646 w 576"/>
                <a:gd name="T3" fmla="*/ 0 h 576"/>
                <a:gd name="T4" fmla="*/ 2147483646 w 576"/>
                <a:gd name="T5" fmla="*/ 2147483646 h 576"/>
                <a:gd name="T6" fmla="*/ 2147483646 w 576"/>
                <a:gd name="T7" fmla="*/ 2147483646 h 576"/>
                <a:gd name="T8" fmla="*/ 0 w 576"/>
                <a:gd name="T9" fmla="*/ 2147483646 h 576"/>
                <a:gd name="T10" fmla="*/ 2147483646 w 576"/>
                <a:gd name="T11" fmla="*/ 2147483646 h 576"/>
                <a:gd name="T12" fmla="*/ 2147483646 w 576"/>
                <a:gd name="T13" fmla="*/ 2147483646 h 576"/>
                <a:gd name="T14" fmla="*/ 2147483646 w 576"/>
                <a:gd name="T15" fmla="*/ 2147483646 h 576"/>
                <a:gd name="T16" fmla="*/ 2147483646 w 576"/>
                <a:gd name="T17" fmla="*/ 2147483646 h 576"/>
                <a:gd name="T18" fmla="*/ 2147483646 w 576"/>
                <a:gd name="T19" fmla="*/ 2147483646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6"/>
                <a:gd name="T31" fmla="*/ 0 h 576"/>
                <a:gd name="T32" fmla="*/ 576 w 576"/>
                <a:gd name="T33" fmla="*/ 576 h 5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6" h="576">
                  <a:moveTo>
                    <a:pt x="0" y="288"/>
                  </a:moveTo>
                  <a:cubicBezTo>
                    <a:pt x="0" y="129"/>
                    <a:pt x="129" y="0"/>
                    <a:pt x="288" y="0"/>
                  </a:cubicBezTo>
                  <a:cubicBezTo>
                    <a:pt x="448" y="0"/>
                    <a:pt x="576" y="129"/>
                    <a:pt x="576" y="288"/>
                  </a:cubicBezTo>
                  <a:cubicBezTo>
                    <a:pt x="576" y="448"/>
                    <a:pt x="448" y="576"/>
                    <a:pt x="288" y="576"/>
                  </a:cubicBezTo>
                  <a:cubicBezTo>
                    <a:pt x="129" y="576"/>
                    <a:pt x="0" y="448"/>
                    <a:pt x="0" y="288"/>
                  </a:cubicBezTo>
                  <a:close/>
                  <a:moveTo>
                    <a:pt x="288" y="455"/>
                  </a:moveTo>
                  <a:cubicBezTo>
                    <a:pt x="288" y="455"/>
                    <a:pt x="288" y="455"/>
                    <a:pt x="288" y="455"/>
                  </a:cubicBezTo>
                  <a:cubicBezTo>
                    <a:pt x="288" y="455"/>
                    <a:pt x="288" y="455"/>
                    <a:pt x="288" y="455"/>
                  </a:cubicBezTo>
                  <a:cubicBezTo>
                    <a:pt x="288" y="455"/>
                    <a:pt x="288" y="455"/>
                    <a:pt x="288" y="455"/>
                  </a:cubicBezTo>
                  <a:cubicBezTo>
                    <a:pt x="288" y="455"/>
                    <a:pt x="288" y="455"/>
                    <a:pt x="288" y="455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17442" name="Rectangle 11">
              <a:extLst>
                <a:ext uri="{FF2B5EF4-FFF2-40B4-BE49-F238E27FC236}">
                  <a16:creationId xmlns:a16="http://schemas.microsoft.com/office/drawing/2014/main" id="{20C9C46D-1E37-4C71-AE12-44C3C40C1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5318" y="3200400"/>
              <a:ext cx="1658687" cy="461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85">
                  <a:solidFill>
                    <a:srgbClr val="000000"/>
                  </a:solidFill>
                  <a:latin typeface="Berlin Sans FB" panose="020E0602020502020306" pitchFamily="34" charset="0"/>
                </a:rPr>
                <a:t>Tindakan Perbaikan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85">
                  <a:solidFill>
                    <a:srgbClr val="000000"/>
                  </a:solidFill>
                  <a:latin typeface="Berlin Sans FB" panose="020E0602020502020306" pitchFamily="34" charset="0"/>
                </a:rPr>
                <a:t>(Corrective Action)</a:t>
              </a:r>
              <a:endParaRPr lang="en-US" altLang="en-US" sz="1662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110">
            <a:extLst>
              <a:ext uri="{FF2B5EF4-FFF2-40B4-BE49-F238E27FC236}">
                <a16:creationId xmlns:a16="http://schemas.microsoft.com/office/drawing/2014/main" id="{CB6F0826-962E-4EE6-B387-F36F970C4FBE}"/>
              </a:ext>
            </a:extLst>
          </p:cNvPr>
          <p:cNvGrpSpPr>
            <a:grpSpLocks/>
          </p:cNvGrpSpPr>
          <p:nvPr/>
        </p:nvGrpSpPr>
        <p:grpSpPr bwMode="auto">
          <a:xfrm>
            <a:off x="2088675" y="3998263"/>
            <a:ext cx="1343316" cy="708435"/>
            <a:chOff x="3543300" y="6321425"/>
            <a:chExt cx="1455259" cy="767471"/>
          </a:xfrm>
        </p:grpSpPr>
        <p:sp>
          <p:nvSpPr>
            <p:cNvPr id="17438" name="Freeform 36">
              <a:extLst>
                <a:ext uri="{FF2B5EF4-FFF2-40B4-BE49-F238E27FC236}">
                  <a16:creationId xmlns:a16="http://schemas.microsoft.com/office/drawing/2014/main" id="{97539350-118E-4AAF-B264-3BF749CEA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875" y="6321425"/>
              <a:ext cx="204788" cy="204788"/>
            </a:xfrm>
            <a:custGeom>
              <a:avLst/>
              <a:gdLst>
                <a:gd name="T0" fmla="*/ 2147483646 w 576"/>
                <a:gd name="T1" fmla="*/ 2147483646 h 576"/>
                <a:gd name="T2" fmla="*/ 0 w 576"/>
                <a:gd name="T3" fmla="*/ 2147483646 h 576"/>
                <a:gd name="T4" fmla="*/ 2147483646 w 576"/>
                <a:gd name="T5" fmla="*/ 0 h 576"/>
                <a:gd name="T6" fmla="*/ 2147483646 w 576"/>
                <a:gd name="T7" fmla="*/ 2147483646 h 576"/>
                <a:gd name="T8" fmla="*/ 2147483646 w 576"/>
                <a:gd name="T9" fmla="*/ 2147483646 h 576"/>
                <a:gd name="T10" fmla="*/ 2147483646 w 576"/>
                <a:gd name="T11" fmla="*/ 2147483646 h 576"/>
                <a:gd name="T12" fmla="*/ 2147483646 w 576"/>
                <a:gd name="T13" fmla="*/ 2147483646 h 576"/>
                <a:gd name="T14" fmla="*/ 2147483646 w 576"/>
                <a:gd name="T15" fmla="*/ 2147483646 h 576"/>
                <a:gd name="T16" fmla="*/ 2147483646 w 576"/>
                <a:gd name="T17" fmla="*/ 2147483646 h 576"/>
                <a:gd name="T18" fmla="*/ 2147483646 w 576"/>
                <a:gd name="T19" fmla="*/ 2147483646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6"/>
                <a:gd name="T31" fmla="*/ 0 h 576"/>
                <a:gd name="T32" fmla="*/ 576 w 576"/>
                <a:gd name="T33" fmla="*/ 576 h 5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6" h="576">
                  <a:moveTo>
                    <a:pt x="288" y="576"/>
                  </a:moveTo>
                  <a:cubicBezTo>
                    <a:pt x="129" y="576"/>
                    <a:pt x="0" y="448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8" y="0"/>
                    <a:pt x="576" y="129"/>
                    <a:pt x="576" y="288"/>
                  </a:cubicBezTo>
                  <a:cubicBezTo>
                    <a:pt x="576" y="448"/>
                    <a:pt x="448" y="576"/>
                    <a:pt x="288" y="576"/>
                  </a:cubicBezTo>
                  <a:close/>
                  <a:moveTo>
                    <a:pt x="325" y="288"/>
                  </a:moveTo>
                  <a:cubicBezTo>
                    <a:pt x="325" y="288"/>
                    <a:pt x="325" y="288"/>
                    <a:pt x="325" y="288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5" y="288"/>
                    <a:pt x="325" y="288"/>
                    <a:pt x="325" y="288"/>
                  </a:cubicBezTo>
                  <a:close/>
                </a:path>
              </a:pathLst>
            </a:custGeom>
            <a:solidFill>
              <a:srgbClr val="FFC000"/>
            </a:solidFill>
            <a:ln w="0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17439" name="Rectangle 37">
              <a:extLst>
                <a:ext uri="{FF2B5EF4-FFF2-40B4-BE49-F238E27FC236}">
                  <a16:creationId xmlns:a16="http://schemas.microsoft.com/office/drawing/2014/main" id="{F98DE45E-D08E-42B9-BE96-A450F24AE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300" y="6858000"/>
              <a:ext cx="1455259" cy="23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85">
                  <a:solidFill>
                    <a:srgbClr val="000000"/>
                  </a:solidFill>
                  <a:latin typeface="Berlin Sans FB" panose="020E0602020502020306" pitchFamily="34" charset="0"/>
                </a:rPr>
                <a:t>“Potensi” Problem</a:t>
              </a:r>
              <a:endParaRPr lang="en-US" altLang="en-US" sz="1662">
                <a:latin typeface="Arial" panose="020B0604020202020204" pitchFamily="34" charset="0"/>
              </a:endParaRPr>
            </a:p>
          </p:txBody>
        </p:sp>
        <p:sp>
          <p:nvSpPr>
            <p:cNvPr id="17440" name="Freeform 46">
              <a:extLst>
                <a:ext uri="{FF2B5EF4-FFF2-40B4-BE49-F238E27FC236}">
                  <a16:creationId xmlns:a16="http://schemas.microsoft.com/office/drawing/2014/main" id="{63FAD203-1C28-4DFE-9D33-ABEEF36E8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2912" y="6429375"/>
              <a:ext cx="103188" cy="354013"/>
            </a:xfrm>
            <a:custGeom>
              <a:avLst/>
              <a:gdLst>
                <a:gd name="T0" fmla="*/ 2147483646 w 65"/>
                <a:gd name="T1" fmla="*/ 2147483646 h 223"/>
                <a:gd name="T2" fmla="*/ 2147483646 w 65"/>
                <a:gd name="T3" fmla="*/ 2147483646 h 223"/>
                <a:gd name="T4" fmla="*/ 2147483646 w 65"/>
                <a:gd name="T5" fmla="*/ 2147483646 h 223"/>
                <a:gd name="T6" fmla="*/ 2147483646 w 65"/>
                <a:gd name="T7" fmla="*/ 0 h 223"/>
                <a:gd name="T8" fmla="*/ 2147483646 w 65"/>
                <a:gd name="T9" fmla="*/ 2147483646 h 223"/>
                <a:gd name="T10" fmla="*/ 2147483646 w 65"/>
                <a:gd name="T11" fmla="*/ 2147483646 h 223"/>
                <a:gd name="T12" fmla="*/ 2147483646 w 65"/>
                <a:gd name="T13" fmla="*/ 2147483646 h 223"/>
                <a:gd name="T14" fmla="*/ 0 w 65"/>
                <a:gd name="T15" fmla="*/ 2147483646 h 223"/>
                <a:gd name="T16" fmla="*/ 2147483646 w 65"/>
                <a:gd name="T17" fmla="*/ 2147483646 h 2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"/>
                <a:gd name="T28" fmla="*/ 0 h 223"/>
                <a:gd name="T29" fmla="*/ 65 w 65"/>
                <a:gd name="T30" fmla="*/ 223 h 2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" h="223">
                  <a:moveTo>
                    <a:pt x="44" y="1"/>
                  </a:moveTo>
                  <a:lnTo>
                    <a:pt x="43" y="170"/>
                  </a:lnTo>
                  <a:lnTo>
                    <a:pt x="21" y="169"/>
                  </a:lnTo>
                  <a:lnTo>
                    <a:pt x="22" y="0"/>
                  </a:lnTo>
                  <a:lnTo>
                    <a:pt x="44" y="1"/>
                  </a:lnTo>
                  <a:close/>
                  <a:moveTo>
                    <a:pt x="65" y="159"/>
                  </a:moveTo>
                  <a:lnTo>
                    <a:pt x="32" y="223"/>
                  </a:lnTo>
                  <a:lnTo>
                    <a:pt x="0" y="159"/>
                  </a:lnTo>
                  <a:lnTo>
                    <a:pt x="65" y="159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62"/>
            </a:p>
          </p:txBody>
        </p:sp>
      </p:grpSp>
      <p:pic>
        <p:nvPicPr>
          <p:cNvPr id="17414" name="Picture 44">
            <a:extLst>
              <a:ext uri="{FF2B5EF4-FFF2-40B4-BE49-F238E27FC236}">
                <a16:creationId xmlns:a16="http://schemas.microsoft.com/office/drawing/2014/main" id="{9D5906DB-7FAE-4826-812F-959C385C2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96" y="4726558"/>
            <a:ext cx="376603" cy="52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114">
            <a:extLst>
              <a:ext uri="{FF2B5EF4-FFF2-40B4-BE49-F238E27FC236}">
                <a16:creationId xmlns:a16="http://schemas.microsoft.com/office/drawing/2014/main" id="{57AF3EA6-A82D-43D9-9834-D658DC56AC62}"/>
              </a:ext>
            </a:extLst>
          </p:cNvPr>
          <p:cNvGrpSpPr>
            <a:grpSpLocks/>
          </p:cNvGrpSpPr>
          <p:nvPr/>
        </p:nvGrpSpPr>
        <p:grpSpPr bwMode="auto">
          <a:xfrm>
            <a:off x="4326312" y="3990937"/>
            <a:ext cx="618759" cy="692316"/>
            <a:chOff x="4481512" y="3725862"/>
            <a:chExt cx="670323" cy="750010"/>
          </a:xfrm>
        </p:grpSpPr>
        <p:sp>
          <p:nvSpPr>
            <p:cNvPr id="17435" name="Freeform 7">
              <a:extLst>
                <a:ext uri="{FF2B5EF4-FFF2-40B4-BE49-F238E27FC236}">
                  <a16:creationId xmlns:a16="http://schemas.microsoft.com/office/drawing/2014/main" id="{A22FF9C4-6058-4943-88F0-903311F251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2650" y="3725862"/>
              <a:ext cx="203200" cy="204788"/>
            </a:xfrm>
            <a:custGeom>
              <a:avLst/>
              <a:gdLst>
                <a:gd name="T0" fmla="*/ 2147483646 w 576"/>
                <a:gd name="T1" fmla="*/ 2147483646 h 576"/>
                <a:gd name="T2" fmla="*/ 0 w 576"/>
                <a:gd name="T3" fmla="*/ 2147483646 h 576"/>
                <a:gd name="T4" fmla="*/ 2147483646 w 576"/>
                <a:gd name="T5" fmla="*/ 0 h 576"/>
                <a:gd name="T6" fmla="*/ 2147483646 w 576"/>
                <a:gd name="T7" fmla="*/ 2147483646 h 576"/>
                <a:gd name="T8" fmla="*/ 2147483646 w 576"/>
                <a:gd name="T9" fmla="*/ 2147483646 h 576"/>
                <a:gd name="T10" fmla="*/ 2147483646 w 576"/>
                <a:gd name="T11" fmla="*/ 2147483646 h 576"/>
                <a:gd name="T12" fmla="*/ 2147483646 w 576"/>
                <a:gd name="T13" fmla="*/ 2147483646 h 576"/>
                <a:gd name="T14" fmla="*/ 2147483646 w 576"/>
                <a:gd name="T15" fmla="*/ 2147483646 h 576"/>
                <a:gd name="T16" fmla="*/ 2147483646 w 576"/>
                <a:gd name="T17" fmla="*/ 2147483646 h 576"/>
                <a:gd name="T18" fmla="*/ 2147483646 w 576"/>
                <a:gd name="T19" fmla="*/ 2147483646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6"/>
                <a:gd name="T31" fmla="*/ 0 h 576"/>
                <a:gd name="T32" fmla="*/ 576 w 576"/>
                <a:gd name="T33" fmla="*/ 576 h 5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6" h="576">
                  <a:moveTo>
                    <a:pt x="288" y="576"/>
                  </a:moveTo>
                  <a:cubicBezTo>
                    <a:pt x="129" y="576"/>
                    <a:pt x="0" y="448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8" y="0"/>
                    <a:pt x="576" y="129"/>
                    <a:pt x="576" y="288"/>
                  </a:cubicBezTo>
                  <a:cubicBezTo>
                    <a:pt x="576" y="448"/>
                    <a:pt x="448" y="576"/>
                    <a:pt x="288" y="576"/>
                  </a:cubicBezTo>
                  <a:close/>
                  <a:moveTo>
                    <a:pt x="292" y="288"/>
                  </a:move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lose/>
                </a:path>
              </a:pathLst>
            </a:custGeom>
            <a:solidFill>
              <a:srgbClr val="767171"/>
            </a:solidFill>
            <a:ln w="0">
              <a:solidFill>
                <a:srgbClr val="76717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17436" name="Rectangle 9">
              <a:extLst>
                <a:ext uri="{FF2B5EF4-FFF2-40B4-BE49-F238E27FC236}">
                  <a16:creationId xmlns:a16="http://schemas.microsoft.com/office/drawing/2014/main" id="{20C68DAD-A9DC-4058-A7FF-47C13B43B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2" y="4244975"/>
              <a:ext cx="670323" cy="230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85" dirty="0" err="1">
                  <a:solidFill>
                    <a:srgbClr val="000000"/>
                  </a:solidFill>
                  <a:latin typeface="Berlin Sans FB" panose="020E0602020502020306" pitchFamily="34" charset="0"/>
                </a:rPr>
                <a:t>Masalah</a:t>
              </a:r>
              <a:endParaRPr lang="en-US" altLang="en-US" sz="1662" dirty="0">
                <a:latin typeface="Arial" panose="020B0604020202020204" pitchFamily="34" charset="0"/>
              </a:endParaRPr>
            </a:p>
          </p:txBody>
        </p:sp>
        <p:sp>
          <p:nvSpPr>
            <p:cNvPr id="17437" name="Freeform 47">
              <a:extLst>
                <a:ext uri="{FF2B5EF4-FFF2-40B4-BE49-F238E27FC236}">
                  <a16:creationId xmlns:a16="http://schemas.microsoft.com/office/drawing/2014/main" id="{15C7BE68-A65F-4212-BBC3-28562313D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9800" y="3895725"/>
              <a:ext cx="101600" cy="354013"/>
            </a:xfrm>
            <a:custGeom>
              <a:avLst/>
              <a:gdLst>
                <a:gd name="T0" fmla="*/ 2147483646 w 64"/>
                <a:gd name="T1" fmla="*/ 0 h 223"/>
                <a:gd name="T2" fmla="*/ 2147483646 w 64"/>
                <a:gd name="T3" fmla="*/ 2147483646 h 223"/>
                <a:gd name="T4" fmla="*/ 2147483646 w 64"/>
                <a:gd name="T5" fmla="*/ 2147483646 h 223"/>
                <a:gd name="T6" fmla="*/ 2147483646 w 64"/>
                <a:gd name="T7" fmla="*/ 0 h 223"/>
                <a:gd name="T8" fmla="*/ 2147483646 w 64"/>
                <a:gd name="T9" fmla="*/ 0 h 223"/>
                <a:gd name="T10" fmla="*/ 2147483646 w 64"/>
                <a:gd name="T11" fmla="*/ 2147483646 h 223"/>
                <a:gd name="T12" fmla="*/ 2147483646 w 64"/>
                <a:gd name="T13" fmla="*/ 2147483646 h 223"/>
                <a:gd name="T14" fmla="*/ 0 w 64"/>
                <a:gd name="T15" fmla="*/ 2147483646 h 223"/>
                <a:gd name="T16" fmla="*/ 2147483646 w 64"/>
                <a:gd name="T17" fmla="*/ 2147483646 h 2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223"/>
                <a:gd name="T29" fmla="*/ 64 w 64"/>
                <a:gd name="T30" fmla="*/ 223 h 2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223">
                  <a:moveTo>
                    <a:pt x="43" y="0"/>
                  </a:moveTo>
                  <a:lnTo>
                    <a:pt x="43" y="169"/>
                  </a:lnTo>
                  <a:lnTo>
                    <a:pt x="21" y="169"/>
                  </a:lnTo>
                  <a:lnTo>
                    <a:pt x="22" y="0"/>
                  </a:lnTo>
                  <a:lnTo>
                    <a:pt x="43" y="0"/>
                  </a:lnTo>
                  <a:close/>
                  <a:moveTo>
                    <a:pt x="64" y="159"/>
                  </a:moveTo>
                  <a:lnTo>
                    <a:pt x="32" y="223"/>
                  </a:lnTo>
                  <a:lnTo>
                    <a:pt x="0" y="158"/>
                  </a:lnTo>
                  <a:lnTo>
                    <a:pt x="64" y="159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62"/>
            </a:p>
          </p:txBody>
        </p:sp>
      </p:grpSp>
      <p:grpSp>
        <p:nvGrpSpPr>
          <p:cNvPr id="5" name="Group 45">
            <a:extLst>
              <a:ext uri="{FF2B5EF4-FFF2-40B4-BE49-F238E27FC236}">
                <a16:creationId xmlns:a16="http://schemas.microsoft.com/office/drawing/2014/main" id="{C17DB571-A9E2-4234-8BA4-97EFEF84C830}"/>
              </a:ext>
            </a:extLst>
          </p:cNvPr>
          <p:cNvGrpSpPr>
            <a:grpSpLocks/>
          </p:cNvGrpSpPr>
          <p:nvPr/>
        </p:nvGrpSpPr>
        <p:grpSpPr bwMode="auto">
          <a:xfrm>
            <a:off x="2581045" y="2118853"/>
            <a:ext cx="3269274" cy="1356267"/>
            <a:chOff x="2590800" y="1697774"/>
            <a:chExt cx="3541713" cy="1469289"/>
          </a:xfrm>
        </p:grpSpPr>
        <p:sp>
          <p:nvSpPr>
            <p:cNvPr id="17433" name="Freeform 49">
              <a:extLst>
                <a:ext uri="{FF2B5EF4-FFF2-40B4-BE49-F238E27FC236}">
                  <a16:creationId xmlns:a16="http://schemas.microsoft.com/office/drawing/2014/main" id="{55E77CA7-48B8-4BB4-9F38-7F83DCA57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800" y="2514600"/>
              <a:ext cx="3541713" cy="652463"/>
            </a:xfrm>
            <a:custGeom>
              <a:avLst/>
              <a:gdLst>
                <a:gd name="T0" fmla="*/ 2147483646 w 1563"/>
                <a:gd name="T1" fmla="*/ 2147483646 h 243"/>
                <a:gd name="T2" fmla="*/ 2147483646 w 1563"/>
                <a:gd name="T3" fmla="*/ 2147483646 h 243"/>
                <a:gd name="T4" fmla="*/ 2147483646 w 1563"/>
                <a:gd name="T5" fmla="*/ 2147483646 h 243"/>
                <a:gd name="T6" fmla="*/ 2147483646 w 1563"/>
                <a:gd name="T7" fmla="*/ 2147483646 h 243"/>
                <a:gd name="T8" fmla="*/ 2147483646 w 1563"/>
                <a:gd name="T9" fmla="*/ 2147483646 h 243"/>
                <a:gd name="T10" fmla="*/ 2147483646 w 1563"/>
                <a:gd name="T11" fmla="*/ 2147483646 h 243"/>
                <a:gd name="T12" fmla="*/ 2147483646 w 1563"/>
                <a:gd name="T13" fmla="*/ 2147483646 h 243"/>
                <a:gd name="T14" fmla="*/ 2147483646 w 1563"/>
                <a:gd name="T15" fmla="*/ 2147483646 h 243"/>
                <a:gd name="T16" fmla="*/ 0 w 1563"/>
                <a:gd name="T17" fmla="*/ 2147483646 h 243"/>
                <a:gd name="T18" fmla="*/ 2147483646 w 1563"/>
                <a:gd name="T19" fmla="*/ 2147483646 h 243"/>
                <a:gd name="T20" fmla="*/ 2147483646 w 1563"/>
                <a:gd name="T21" fmla="*/ 2147483646 h 243"/>
                <a:gd name="T22" fmla="*/ 2147483646 w 1563"/>
                <a:gd name="T23" fmla="*/ 2147483646 h 243"/>
                <a:gd name="T24" fmla="*/ 2147483646 w 1563"/>
                <a:gd name="T25" fmla="*/ 2147483646 h 243"/>
                <a:gd name="T26" fmla="*/ 2147483646 w 1563"/>
                <a:gd name="T27" fmla="*/ 2147483646 h 243"/>
                <a:gd name="T28" fmla="*/ 2147483646 w 1563"/>
                <a:gd name="T29" fmla="*/ 2147483646 h 243"/>
                <a:gd name="T30" fmla="*/ 2147483646 w 1563"/>
                <a:gd name="T31" fmla="*/ 2147483646 h 243"/>
                <a:gd name="T32" fmla="*/ 2147483646 w 1563"/>
                <a:gd name="T33" fmla="*/ 2147483646 h 243"/>
                <a:gd name="T34" fmla="*/ 2147483646 w 1563"/>
                <a:gd name="T35" fmla="*/ 2147483646 h 243"/>
                <a:gd name="T36" fmla="*/ 2147483646 w 1563"/>
                <a:gd name="T37" fmla="*/ 2147483646 h 243"/>
                <a:gd name="T38" fmla="*/ 2147483646 w 1563"/>
                <a:gd name="T39" fmla="*/ 2147483646 h 243"/>
                <a:gd name="T40" fmla="*/ 2147483646 w 1563"/>
                <a:gd name="T41" fmla="*/ 2147483646 h 243"/>
                <a:gd name="T42" fmla="*/ 2147483646 w 1563"/>
                <a:gd name="T43" fmla="*/ 2147483646 h 243"/>
                <a:gd name="T44" fmla="*/ 2147483646 w 1563"/>
                <a:gd name="T45" fmla="*/ 2147483646 h 243"/>
                <a:gd name="T46" fmla="*/ 2147483646 w 1563"/>
                <a:gd name="T47" fmla="*/ 2147483646 h 243"/>
                <a:gd name="T48" fmla="*/ 2147483646 w 1563"/>
                <a:gd name="T49" fmla="*/ 2147483646 h 243"/>
                <a:gd name="T50" fmla="*/ 2147483646 w 1563"/>
                <a:gd name="T51" fmla="*/ 2147483646 h 243"/>
                <a:gd name="T52" fmla="*/ 2147483646 w 1563"/>
                <a:gd name="T53" fmla="*/ 2147483646 h 243"/>
                <a:gd name="T54" fmla="*/ 2147483646 w 1563"/>
                <a:gd name="T55" fmla="*/ 2147483646 h 243"/>
                <a:gd name="T56" fmla="*/ 2147483646 w 1563"/>
                <a:gd name="T57" fmla="*/ 2147483646 h 243"/>
                <a:gd name="T58" fmla="*/ 2147483646 w 1563"/>
                <a:gd name="T59" fmla="*/ 2147483646 h 243"/>
                <a:gd name="T60" fmla="*/ 2147483646 w 1563"/>
                <a:gd name="T61" fmla="*/ 2147483646 h 243"/>
                <a:gd name="T62" fmla="*/ 2147483646 w 1563"/>
                <a:gd name="T63" fmla="*/ 2147483646 h 243"/>
                <a:gd name="T64" fmla="*/ 2147483646 w 1563"/>
                <a:gd name="T65" fmla="*/ 2147483646 h 243"/>
                <a:gd name="T66" fmla="*/ 2147483646 w 1563"/>
                <a:gd name="T67" fmla="*/ 2147483646 h 243"/>
                <a:gd name="T68" fmla="*/ 2147483646 w 1563"/>
                <a:gd name="T69" fmla="*/ 2147483646 h 243"/>
                <a:gd name="T70" fmla="*/ 2147483646 w 1563"/>
                <a:gd name="T71" fmla="*/ 2147483646 h 243"/>
                <a:gd name="T72" fmla="*/ 2147483646 w 1563"/>
                <a:gd name="T73" fmla="*/ 2147483646 h 243"/>
                <a:gd name="T74" fmla="*/ 2147483646 w 1563"/>
                <a:gd name="T75" fmla="*/ 2147483646 h 243"/>
                <a:gd name="T76" fmla="*/ 2147483646 w 1563"/>
                <a:gd name="T77" fmla="*/ 2147483646 h 243"/>
                <a:gd name="T78" fmla="*/ 2147483646 w 1563"/>
                <a:gd name="T79" fmla="*/ 2147483646 h 243"/>
                <a:gd name="T80" fmla="*/ 2147483646 w 1563"/>
                <a:gd name="T81" fmla="*/ 2147483646 h 243"/>
                <a:gd name="T82" fmla="*/ 2147483646 w 1563"/>
                <a:gd name="T83" fmla="*/ 2147483646 h 243"/>
                <a:gd name="T84" fmla="*/ 2147483646 w 1563"/>
                <a:gd name="T85" fmla="*/ 2147483646 h 243"/>
                <a:gd name="T86" fmla="*/ 2147483646 w 1563"/>
                <a:gd name="T87" fmla="*/ 2147483646 h 243"/>
                <a:gd name="T88" fmla="*/ 2147483646 w 1563"/>
                <a:gd name="T89" fmla="*/ 2147483646 h 243"/>
                <a:gd name="T90" fmla="*/ 2147483646 w 1563"/>
                <a:gd name="T91" fmla="*/ 2147483646 h 243"/>
                <a:gd name="T92" fmla="*/ 2147483646 w 1563"/>
                <a:gd name="T93" fmla="*/ 2147483646 h 243"/>
                <a:gd name="T94" fmla="*/ 2147483646 w 1563"/>
                <a:gd name="T95" fmla="*/ 2147483646 h 243"/>
                <a:gd name="T96" fmla="*/ 2147483646 w 1563"/>
                <a:gd name="T97" fmla="*/ 2147483646 h 243"/>
                <a:gd name="T98" fmla="*/ 2147483646 w 1563"/>
                <a:gd name="T99" fmla="*/ 2147483646 h 243"/>
                <a:gd name="T100" fmla="*/ 2147483646 w 1563"/>
                <a:gd name="T101" fmla="*/ 2147483646 h 243"/>
                <a:gd name="T102" fmla="*/ 2147483646 w 1563"/>
                <a:gd name="T103" fmla="*/ 2147483646 h 243"/>
                <a:gd name="T104" fmla="*/ 2147483646 w 1563"/>
                <a:gd name="T105" fmla="*/ 2147483646 h 243"/>
                <a:gd name="T106" fmla="*/ 2147483646 w 1563"/>
                <a:gd name="T107" fmla="*/ 2147483646 h 243"/>
                <a:gd name="T108" fmla="*/ 2147483646 w 1563"/>
                <a:gd name="T109" fmla="*/ 2147483646 h 243"/>
                <a:gd name="T110" fmla="*/ 2147483646 w 1563"/>
                <a:gd name="T111" fmla="*/ 2147483646 h 243"/>
                <a:gd name="T112" fmla="*/ 2147483646 w 1563"/>
                <a:gd name="T113" fmla="*/ 2147483646 h 243"/>
                <a:gd name="T114" fmla="*/ 2147483646 w 1563"/>
                <a:gd name="T115" fmla="*/ 2147483646 h 243"/>
                <a:gd name="T116" fmla="*/ 2147483646 w 1563"/>
                <a:gd name="T117" fmla="*/ 2147483646 h 24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563"/>
                <a:gd name="T178" fmla="*/ 0 h 243"/>
                <a:gd name="T179" fmla="*/ 1563 w 1563"/>
                <a:gd name="T180" fmla="*/ 243 h 24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563" h="243">
                  <a:moveTo>
                    <a:pt x="887" y="7"/>
                  </a:moveTo>
                  <a:lnTo>
                    <a:pt x="830" y="8"/>
                  </a:lnTo>
                  <a:lnTo>
                    <a:pt x="774" y="10"/>
                  </a:lnTo>
                  <a:lnTo>
                    <a:pt x="775" y="10"/>
                  </a:lnTo>
                  <a:lnTo>
                    <a:pt x="720" y="14"/>
                  </a:lnTo>
                  <a:lnTo>
                    <a:pt x="667" y="20"/>
                  </a:lnTo>
                  <a:lnTo>
                    <a:pt x="616" y="27"/>
                  </a:lnTo>
                  <a:lnTo>
                    <a:pt x="567" y="36"/>
                  </a:lnTo>
                  <a:lnTo>
                    <a:pt x="520" y="45"/>
                  </a:lnTo>
                  <a:lnTo>
                    <a:pt x="476" y="56"/>
                  </a:lnTo>
                  <a:lnTo>
                    <a:pt x="435" y="69"/>
                  </a:lnTo>
                  <a:lnTo>
                    <a:pt x="396" y="82"/>
                  </a:lnTo>
                  <a:lnTo>
                    <a:pt x="361" y="97"/>
                  </a:lnTo>
                  <a:lnTo>
                    <a:pt x="328" y="112"/>
                  </a:lnTo>
                  <a:lnTo>
                    <a:pt x="329" y="112"/>
                  </a:lnTo>
                  <a:lnTo>
                    <a:pt x="300" y="129"/>
                  </a:lnTo>
                  <a:lnTo>
                    <a:pt x="275" y="146"/>
                  </a:lnTo>
                  <a:lnTo>
                    <a:pt x="276" y="146"/>
                  </a:lnTo>
                  <a:lnTo>
                    <a:pt x="255" y="164"/>
                  </a:lnTo>
                  <a:lnTo>
                    <a:pt x="239" y="183"/>
                  </a:lnTo>
                  <a:lnTo>
                    <a:pt x="236" y="177"/>
                  </a:lnTo>
                  <a:lnTo>
                    <a:pt x="330" y="177"/>
                  </a:lnTo>
                  <a:lnTo>
                    <a:pt x="141" y="243"/>
                  </a:lnTo>
                  <a:lnTo>
                    <a:pt x="0" y="177"/>
                  </a:lnTo>
                  <a:lnTo>
                    <a:pt x="89" y="177"/>
                  </a:lnTo>
                  <a:lnTo>
                    <a:pt x="86" y="178"/>
                  </a:lnTo>
                  <a:lnTo>
                    <a:pt x="103" y="159"/>
                  </a:lnTo>
                  <a:lnTo>
                    <a:pt x="124" y="140"/>
                  </a:lnTo>
                  <a:lnTo>
                    <a:pt x="149" y="122"/>
                  </a:lnTo>
                  <a:lnTo>
                    <a:pt x="178" y="106"/>
                  </a:lnTo>
                  <a:lnTo>
                    <a:pt x="210" y="90"/>
                  </a:lnTo>
                  <a:lnTo>
                    <a:pt x="246" y="76"/>
                  </a:lnTo>
                  <a:lnTo>
                    <a:pt x="285" y="62"/>
                  </a:lnTo>
                  <a:lnTo>
                    <a:pt x="327" y="49"/>
                  </a:lnTo>
                  <a:lnTo>
                    <a:pt x="372" y="39"/>
                  </a:lnTo>
                  <a:lnTo>
                    <a:pt x="418" y="29"/>
                  </a:lnTo>
                  <a:lnTo>
                    <a:pt x="468" y="20"/>
                  </a:lnTo>
                  <a:lnTo>
                    <a:pt x="519" y="13"/>
                  </a:lnTo>
                  <a:lnTo>
                    <a:pt x="572" y="7"/>
                  </a:lnTo>
                  <a:lnTo>
                    <a:pt x="627" y="3"/>
                  </a:lnTo>
                  <a:lnTo>
                    <a:pt x="683" y="1"/>
                  </a:lnTo>
                  <a:lnTo>
                    <a:pt x="740" y="0"/>
                  </a:lnTo>
                  <a:lnTo>
                    <a:pt x="887" y="0"/>
                  </a:lnTo>
                  <a:lnTo>
                    <a:pt x="956" y="1"/>
                  </a:lnTo>
                  <a:lnTo>
                    <a:pt x="1023" y="5"/>
                  </a:lnTo>
                  <a:lnTo>
                    <a:pt x="1087" y="11"/>
                  </a:lnTo>
                  <a:lnTo>
                    <a:pt x="1149" y="19"/>
                  </a:lnTo>
                  <a:lnTo>
                    <a:pt x="1208" y="28"/>
                  </a:lnTo>
                  <a:lnTo>
                    <a:pt x="1264" y="40"/>
                  </a:lnTo>
                  <a:lnTo>
                    <a:pt x="1316" y="54"/>
                  </a:lnTo>
                  <a:lnTo>
                    <a:pt x="1364" y="69"/>
                  </a:lnTo>
                  <a:lnTo>
                    <a:pt x="1407" y="86"/>
                  </a:lnTo>
                  <a:lnTo>
                    <a:pt x="1446" y="104"/>
                  </a:lnTo>
                  <a:lnTo>
                    <a:pt x="1464" y="114"/>
                  </a:lnTo>
                  <a:lnTo>
                    <a:pt x="1480" y="124"/>
                  </a:lnTo>
                  <a:lnTo>
                    <a:pt x="1495" y="134"/>
                  </a:lnTo>
                  <a:lnTo>
                    <a:pt x="1509" y="145"/>
                  </a:lnTo>
                  <a:lnTo>
                    <a:pt x="1521" y="156"/>
                  </a:lnTo>
                  <a:lnTo>
                    <a:pt x="1532" y="167"/>
                  </a:lnTo>
                  <a:lnTo>
                    <a:pt x="1541" y="178"/>
                  </a:lnTo>
                  <a:lnTo>
                    <a:pt x="1549" y="190"/>
                  </a:lnTo>
                  <a:lnTo>
                    <a:pt x="1555" y="202"/>
                  </a:lnTo>
                  <a:lnTo>
                    <a:pt x="1559" y="214"/>
                  </a:lnTo>
                  <a:lnTo>
                    <a:pt x="1562" y="227"/>
                  </a:lnTo>
                  <a:lnTo>
                    <a:pt x="1563" y="243"/>
                  </a:lnTo>
                  <a:lnTo>
                    <a:pt x="1408" y="243"/>
                  </a:lnTo>
                  <a:lnTo>
                    <a:pt x="1408" y="228"/>
                  </a:lnTo>
                  <a:lnTo>
                    <a:pt x="1408" y="229"/>
                  </a:lnTo>
                  <a:lnTo>
                    <a:pt x="1406" y="218"/>
                  </a:lnTo>
                  <a:lnTo>
                    <a:pt x="1402" y="207"/>
                  </a:lnTo>
                  <a:lnTo>
                    <a:pt x="1402" y="208"/>
                  </a:lnTo>
                  <a:lnTo>
                    <a:pt x="1397" y="197"/>
                  </a:lnTo>
                  <a:lnTo>
                    <a:pt x="1391" y="187"/>
                  </a:lnTo>
                  <a:lnTo>
                    <a:pt x="1383" y="176"/>
                  </a:lnTo>
                  <a:lnTo>
                    <a:pt x="1383" y="177"/>
                  </a:lnTo>
                  <a:lnTo>
                    <a:pt x="1364" y="156"/>
                  </a:lnTo>
                  <a:lnTo>
                    <a:pt x="1364" y="157"/>
                  </a:lnTo>
                  <a:lnTo>
                    <a:pt x="1340" y="137"/>
                  </a:lnTo>
                  <a:lnTo>
                    <a:pt x="1310" y="119"/>
                  </a:lnTo>
                  <a:lnTo>
                    <a:pt x="1311" y="119"/>
                  </a:lnTo>
                  <a:lnTo>
                    <a:pt x="1277" y="102"/>
                  </a:lnTo>
                  <a:lnTo>
                    <a:pt x="1239" y="85"/>
                  </a:lnTo>
                  <a:lnTo>
                    <a:pt x="1239" y="86"/>
                  </a:lnTo>
                  <a:lnTo>
                    <a:pt x="1197" y="70"/>
                  </a:lnTo>
                  <a:lnTo>
                    <a:pt x="1152" y="57"/>
                  </a:lnTo>
                  <a:lnTo>
                    <a:pt x="1102" y="45"/>
                  </a:lnTo>
                  <a:lnTo>
                    <a:pt x="1050" y="34"/>
                  </a:lnTo>
                  <a:lnTo>
                    <a:pt x="995" y="25"/>
                  </a:lnTo>
                  <a:lnTo>
                    <a:pt x="937" y="18"/>
                  </a:lnTo>
                  <a:lnTo>
                    <a:pt x="876" y="12"/>
                  </a:lnTo>
                  <a:lnTo>
                    <a:pt x="813" y="9"/>
                  </a:lnTo>
                  <a:lnTo>
                    <a:pt x="813" y="1"/>
                  </a:lnTo>
                  <a:lnTo>
                    <a:pt x="877" y="5"/>
                  </a:lnTo>
                  <a:lnTo>
                    <a:pt x="937" y="11"/>
                  </a:lnTo>
                  <a:lnTo>
                    <a:pt x="996" y="18"/>
                  </a:lnTo>
                  <a:lnTo>
                    <a:pt x="1051" y="27"/>
                  </a:lnTo>
                  <a:lnTo>
                    <a:pt x="1104" y="38"/>
                  </a:lnTo>
                  <a:lnTo>
                    <a:pt x="1154" y="50"/>
                  </a:lnTo>
                  <a:lnTo>
                    <a:pt x="1199" y="64"/>
                  </a:lnTo>
                  <a:lnTo>
                    <a:pt x="1242" y="79"/>
                  </a:lnTo>
                  <a:lnTo>
                    <a:pt x="1280" y="95"/>
                  </a:lnTo>
                  <a:lnTo>
                    <a:pt x="1314" y="113"/>
                  </a:lnTo>
                  <a:lnTo>
                    <a:pt x="1344" y="131"/>
                  </a:lnTo>
                  <a:lnTo>
                    <a:pt x="1369" y="151"/>
                  </a:lnTo>
                  <a:lnTo>
                    <a:pt x="1389" y="172"/>
                  </a:lnTo>
                  <a:lnTo>
                    <a:pt x="1397" y="183"/>
                  </a:lnTo>
                  <a:lnTo>
                    <a:pt x="1403" y="194"/>
                  </a:lnTo>
                  <a:lnTo>
                    <a:pt x="1408" y="205"/>
                  </a:lnTo>
                  <a:lnTo>
                    <a:pt x="1412" y="216"/>
                  </a:lnTo>
                  <a:lnTo>
                    <a:pt x="1415" y="228"/>
                  </a:lnTo>
                  <a:lnTo>
                    <a:pt x="1415" y="239"/>
                  </a:lnTo>
                  <a:lnTo>
                    <a:pt x="1412" y="236"/>
                  </a:lnTo>
                  <a:lnTo>
                    <a:pt x="1559" y="236"/>
                  </a:lnTo>
                  <a:lnTo>
                    <a:pt x="1556" y="240"/>
                  </a:lnTo>
                  <a:lnTo>
                    <a:pt x="1555" y="228"/>
                  </a:lnTo>
                  <a:lnTo>
                    <a:pt x="1552" y="216"/>
                  </a:lnTo>
                  <a:lnTo>
                    <a:pt x="1552" y="217"/>
                  </a:lnTo>
                  <a:lnTo>
                    <a:pt x="1548" y="205"/>
                  </a:lnTo>
                  <a:lnTo>
                    <a:pt x="1542" y="194"/>
                  </a:lnTo>
                  <a:lnTo>
                    <a:pt x="1543" y="194"/>
                  </a:lnTo>
                  <a:lnTo>
                    <a:pt x="1535" y="182"/>
                  </a:lnTo>
                  <a:lnTo>
                    <a:pt x="1535" y="183"/>
                  </a:lnTo>
                  <a:lnTo>
                    <a:pt x="1526" y="171"/>
                  </a:lnTo>
                  <a:lnTo>
                    <a:pt x="1527" y="172"/>
                  </a:lnTo>
                  <a:lnTo>
                    <a:pt x="1516" y="161"/>
                  </a:lnTo>
                  <a:lnTo>
                    <a:pt x="1504" y="150"/>
                  </a:lnTo>
                  <a:lnTo>
                    <a:pt x="1505" y="150"/>
                  </a:lnTo>
                  <a:lnTo>
                    <a:pt x="1491" y="140"/>
                  </a:lnTo>
                  <a:lnTo>
                    <a:pt x="1476" y="130"/>
                  </a:lnTo>
                  <a:lnTo>
                    <a:pt x="1460" y="120"/>
                  </a:lnTo>
                  <a:lnTo>
                    <a:pt x="1443" y="111"/>
                  </a:lnTo>
                  <a:lnTo>
                    <a:pt x="1404" y="93"/>
                  </a:lnTo>
                  <a:lnTo>
                    <a:pt x="1405" y="93"/>
                  </a:lnTo>
                  <a:lnTo>
                    <a:pt x="1361" y="76"/>
                  </a:lnTo>
                  <a:lnTo>
                    <a:pt x="1362" y="76"/>
                  </a:lnTo>
                  <a:lnTo>
                    <a:pt x="1314" y="61"/>
                  </a:lnTo>
                  <a:lnTo>
                    <a:pt x="1262" y="47"/>
                  </a:lnTo>
                  <a:lnTo>
                    <a:pt x="1207" y="35"/>
                  </a:lnTo>
                  <a:lnTo>
                    <a:pt x="1148" y="26"/>
                  </a:lnTo>
                  <a:lnTo>
                    <a:pt x="1086" y="18"/>
                  </a:lnTo>
                  <a:lnTo>
                    <a:pt x="1087" y="18"/>
                  </a:lnTo>
                  <a:lnTo>
                    <a:pt x="1022" y="12"/>
                  </a:lnTo>
                  <a:lnTo>
                    <a:pt x="1023" y="12"/>
                  </a:lnTo>
                  <a:lnTo>
                    <a:pt x="956" y="8"/>
                  </a:lnTo>
                  <a:lnTo>
                    <a:pt x="887" y="7"/>
                  </a:lnTo>
                  <a:lnTo>
                    <a:pt x="740" y="7"/>
                  </a:lnTo>
                  <a:lnTo>
                    <a:pt x="683" y="8"/>
                  </a:lnTo>
                  <a:lnTo>
                    <a:pt x="627" y="10"/>
                  </a:lnTo>
                  <a:lnTo>
                    <a:pt x="573" y="14"/>
                  </a:lnTo>
                  <a:lnTo>
                    <a:pt x="520" y="20"/>
                  </a:lnTo>
                  <a:lnTo>
                    <a:pt x="469" y="27"/>
                  </a:lnTo>
                  <a:lnTo>
                    <a:pt x="420" y="36"/>
                  </a:lnTo>
                  <a:lnTo>
                    <a:pt x="373" y="45"/>
                  </a:lnTo>
                  <a:lnTo>
                    <a:pt x="329" y="56"/>
                  </a:lnTo>
                  <a:lnTo>
                    <a:pt x="287" y="69"/>
                  </a:lnTo>
                  <a:lnTo>
                    <a:pt x="288" y="69"/>
                  </a:lnTo>
                  <a:lnTo>
                    <a:pt x="249" y="82"/>
                  </a:lnTo>
                  <a:lnTo>
                    <a:pt x="213" y="97"/>
                  </a:lnTo>
                  <a:lnTo>
                    <a:pt x="181" y="112"/>
                  </a:lnTo>
                  <a:lnTo>
                    <a:pt x="153" y="129"/>
                  </a:lnTo>
                  <a:lnTo>
                    <a:pt x="128" y="146"/>
                  </a:lnTo>
                  <a:lnTo>
                    <a:pt x="108" y="164"/>
                  </a:lnTo>
                  <a:lnTo>
                    <a:pt x="90" y="184"/>
                  </a:lnTo>
                  <a:lnTo>
                    <a:pt x="16" y="184"/>
                  </a:lnTo>
                  <a:lnTo>
                    <a:pt x="17" y="177"/>
                  </a:lnTo>
                  <a:lnTo>
                    <a:pt x="143" y="236"/>
                  </a:lnTo>
                  <a:lnTo>
                    <a:pt x="140" y="236"/>
                  </a:lnTo>
                  <a:lnTo>
                    <a:pt x="308" y="177"/>
                  </a:lnTo>
                  <a:lnTo>
                    <a:pt x="309" y="184"/>
                  </a:lnTo>
                  <a:lnTo>
                    <a:pt x="228" y="184"/>
                  </a:lnTo>
                  <a:lnTo>
                    <a:pt x="250" y="159"/>
                  </a:lnTo>
                  <a:lnTo>
                    <a:pt x="271" y="140"/>
                  </a:lnTo>
                  <a:lnTo>
                    <a:pt x="296" y="122"/>
                  </a:lnTo>
                  <a:lnTo>
                    <a:pt x="325" y="106"/>
                  </a:lnTo>
                  <a:lnTo>
                    <a:pt x="358" y="90"/>
                  </a:lnTo>
                  <a:lnTo>
                    <a:pt x="394" y="76"/>
                  </a:lnTo>
                  <a:lnTo>
                    <a:pt x="433" y="62"/>
                  </a:lnTo>
                  <a:lnTo>
                    <a:pt x="474" y="49"/>
                  </a:lnTo>
                  <a:lnTo>
                    <a:pt x="519" y="39"/>
                  </a:lnTo>
                  <a:lnTo>
                    <a:pt x="566" y="29"/>
                  </a:lnTo>
                  <a:lnTo>
                    <a:pt x="615" y="20"/>
                  </a:lnTo>
                  <a:lnTo>
                    <a:pt x="667" y="13"/>
                  </a:lnTo>
                  <a:lnTo>
                    <a:pt x="719" y="7"/>
                  </a:lnTo>
                  <a:lnTo>
                    <a:pt x="774" y="3"/>
                  </a:lnTo>
                  <a:lnTo>
                    <a:pt x="830" y="1"/>
                  </a:lnTo>
                  <a:lnTo>
                    <a:pt x="887" y="0"/>
                  </a:lnTo>
                  <a:lnTo>
                    <a:pt x="887" y="7"/>
                  </a:lnTo>
                  <a:close/>
                </a:path>
              </a:pathLst>
            </a:custGeom>
            <a:solidFill>
              <a:srgbClr val="41719C"/>
            </a:solidFill>
            <a:ln w="0">
              <a:solidFill>
                <a:srgbClr val="41719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17434" name="Rectangle 50">
              <a:extLst>
                <a:ext uri="{FF2B5EF4-FFF2-40B4-BE49-F238E27FC236}">
                  <a16:creationId xmlns:a16="http://schemas.microsoft.com/office/drawing/2014/main" id="{A576C4A7-EA16-4D18-A906-D99CFF2D8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249" y="1697774"/>
              <a:ext cx="3125856" cy="67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31" b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Beralih</a:t>
              </a:r>
              <a:r>
                <a:rPr lang="en-US" altLang="en-US" sz="2031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  </a:t>
              </a:r>
              <a:r>
                <a:rPr lang="en-US" altLang="en-US" sz="2031" b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dari</a:t>
              </a:r>
              <a:r>
                <a:rPr lang="en-US" altLang="en-US" sz="2031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31" b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Perbaikan</a:t>
              </a:r>
              <a:r>
                <a:rPr lang="en-US" altLang="en-US" sz="2031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31" b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ke</a:t>
              </a:r>
              <a:r>
                <a:rPr lang="en-US" altLang="en-US" sz="2031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31" b="1" dirty="0" err="1">
                  <a:solidFill>
                    <a:srgbClr val="FF0000"/>
                  </a:solidFill>
                  <a:latin typeface="Arial" panose="020B0604020202020204" pitchFamily="34" charset="0"/>
                </a:rPr>
                <a:t>Pencegahan</a:t>
              </a:r>
              <a:r>
                <a:rPr lang="en-US" altLang="en-US" sz="2031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 !!</a:t>
              </a:r>
              <a:endParaRPr lang="en-US" altLang="en-US" sz="1662" dirty="0">
                <a:latin typeface="Arial" panose="020B0604020202020204" pitchFamily="34" charset="0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1740E3D0-3401-4A1F-A4C9-0442DCBEF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9322" y="2872846"/>
            <a:ext cx="2954215" cy="100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77" i="1" dirty="0" err="1">
                <a:latin typeface="Arial" panose="020B0604020202020204" pitchFamily="34" charset="0"/>
              </a:rPr>
              <a:t>Melakukan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tindakan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untuk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menghilangkan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penyebab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insiden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sehingga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kasus</a:t>
            </a:r>
            <a:r>
              <a:rPr lang="en-US" altLang="en-US" sz="1477" i="1" dirty="0">
                <a:latin typeface="Arial" panose="020B0604020202020204" pitchFamily="34" charset="0"/>
              </a:rPr>
              <a:t> yang </a:t>
            </a:r>
            <a:r>
              <a:rPr lang="en-US" altLang="en-US" sz="1477" i="1" dirty="0" err="1">
                <a:latin typeface="Arial" panose="020B0604020202020204" pitchFamily="34" charset="0"/>
              </a:rPr>
              <a:t>sama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tidak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terulang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49D5BCB-173A-463C-881F-9D2B63C94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876" y="2261414"/>
            <a:ext cx="2039815" cy="100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477" i="1" dirty="0" err="1">
                <a:latin typeface="Arial" panose="020B0604020202020204" pitchFamily="34" charset="0"/>
              </a:rPr>
              <a:t>Menghilangkan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Potensi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Insiden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sehingga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masalah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tidak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  <a:r>
              <a:rPr lang="en-US" altLang="en-US" sz="1477" i="1" dirty="0" err="1">
                <a:latin typeface="Arial" panose="020B0604020202020204" pitchFamily="34" charset="0"/>
              </a:rPr>
              <a:t>terjadi</a:t>
            </a:r>
            <a:r>
              <a:rPr lang="en-US" altLang="en-US" sz="1477" i="1" dirty="0"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17420" name="Group 41">
            <a:extLst>
              <a:ext uri="{FF2B5EF4-FFF2-40B4-BE49-F238E27FC236}">
                <a16:creationId xmlns:a16="http://schemas.microsoft.com/office/drawing/2014/main" id="{08440EDB-620F-4480-BD58-0AB1DA464D8F}"/>
              </a:ext>
            </a:extLst>
          </p:cNvPr>
          <p:cNvGrpSpPr>
            <a:grpSpLocks/>
          </p:cNvGrpSpPr>
          <p:nvPr/>
        </p:nvGrpSpPr>
        <p:grpSpPr bwMode="auto">
          <a:xfrm>
            <a:off x="1710606" y="3998259"/>
            <a:ext cx="5363384" cy="613118"/>
            <a:chOff x="990600" y="5791200"/>
            <a:chExt cx="5810332" cy="663664"/>
          </a:xfrm>
        </p:grpSpPr>
        <p:sp>
          <p:nvSpPr>
            <p:cNvPr id="17429" name="Freeform 5">
              <a:extLst>
                <a:ext uri="{FF2B5EF4-FFF2-40B4-BE49-F238E27FC236}">
                  <a16:creationId xmlns:a16="http://schemas.microsoft.com/office/drawing/2014/main" id="{79D0F72B-9E40-4206-A039-99943778F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0600" y="5791200"/>
              <a:ext cx="5118100" cy="204788"/>
            </a:xfrm>
            <a:custGeom>
              <a:avLst/>
              <a:gdLst>
                <a:gd name="T0" fmla="*/ 2147483646 w 14434"/>
                <a:gd name="T1" fmla="*/ 2147483646 h 576"/>
                <a:gd name="T2" fmla="*/ 2147483646 w 14434"/>
                <a:gd name="T3" fmla="*/ 2147483646 h 576"/>
                <a:gd name="T4" fmla="*/ 2147483646 w 14434"/>
                <a:gd name="T5" fmla="*/ 2147483646 h 576"/>
                <a:gd name="T6" fmla="*/ 2147483646 w 14434"/>
                <a:gd name="T7" fmla="*/ 2147483646 h 576"/>
                <a:gd name="T8" fmla="*/ 2147483646 w 14434"/>
                <a:gd name="T9" fmla="*/ 2147483646 h 576"/>
                <a:gd name="T10" fmla="*/ 2147483646 w 14434"/>
                <a:gd name="T11" fmla="*/ 2147483646 h 576"/>
                <a:gd name="T12" fmla="*/ 0 w 14434"/>
                <a:gd name="T13" fmla="*/ 2147483646 h 576"/>
                <a:gd name="T14" fmla="*/ 2147483646 w 14434"/>
                <a:gd name="T15" fmla="*/ 0 h 576"/>
                <a:gd name="T16" fmla="*/ 2147483646 w 14434"/>
                <a:gd name="T17" fmla="*/ 2147483646 h 576"/>
                <a:gd name="T18" fmla="*/ 2147483646 w 14434"/>
                <a:gd name="T19" fmla="*/ 2147483646 h 576"/>
                <a:gd name="T20" fmla="*/ 2147483646 w 14434"/>
                <a:gd name="T21" fmla="*/ 0 h 576"/>
                <a:gd name="T22" fmla="*/ 2147483646 w 14434"/>
                <a:gd name="T23" fmla="*/ 2147483646 h 576"/>
                <a:gd name="T24" fmla="*/ 2147483646 w 14434"/>
                <a:gd name="T25" fmla="*/ 2147483646 h 576"/>
                <a:gd name="T26" fmla="*/ 2147483646 w 14434"/>
                <a:gd name="T27" fmla="*/ 0 h 5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434"/>
                <a:gd name="T43" fmla="*/ 0 h 576"/>
                <a:gd name="T44" fmla="*/ 14434 w 14434"/>
                <a:gd name="T45" fmla="*/ 576 h 57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434" h="576">
                  <a:moveTo>
                    <a:pt x="288" y="192"/>
                  </a:moveTo>
                  <a:lnTo>
                    <a:pt x="13954" y="192"/>
                  </a:lnTo>
                  <a:lnTo>
                    <a:pt x="13954" y="384"/>
                  </a:lnTo>
                  <a:lnTo>
                    <a:pt x="288" y="384"/>
                  </a:lnTo>
                  <a:lnTo>
                    <a:pt x="288" y="192"/>
                  </a:lnTo>
                  <a:close/>
                  <a:moveTo>
                    <a:pt x="288" y="576"/>
                  </a:moveTo>
                  <a:cubicBezTo>
                    <a:pt x="129" y="576"/>
                    <a:pt x="0" y="448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8" y="0"/>
                    <a:pt x="576" y="129"/>
                    <a:pt x="576" y="288"/>
                  </a:cubicBezTo>
                  <a:cubicBezTo>
                    <a:pt x="576" y="448"/>
                    <a:pt x="448" y="576"/>
                    <a:pt x="288" y="576"/>
                  </a:cubicBezTo>
                  <a:close/>
                  <a:moveTo>
                    <a:pt x="13858" y="0"/>
                  </a:moveTo>
                  <a:lnTo>
                    <a:pt x="14434" y="288"/>
                  </a:lnTo>
                  <a:lnTo>
                    <a:pt x="13858" y="576"/>
                  </a:lnTo>
                  <a:lnTo>
                    <a:pt x="13858" y="0"/>
                  </a:lnTo>
                  <a:close/>
                </a:path>
              </a:pathLst>
            </a:custGeom>
            <a:solidFill>
              <a:srgbClr val="7030A0"/>
            </a:solidFill>
            <a:ln w="0">
              <a:solidFill>
                <a:srgbClr val="7030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17430" name="Freeform 6">
              <a:extLst>
                <a:ext uri="{FF2B5EF4-FFF2-40B4-BE49-F238E27FC236}">
                  <a16:creationId xmlns:a16="http://schemas.microsoft.com/office/drawing/2014/main" id="{7F8F8323-00EA-482C-B31C-9037AEFC60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800" y="5791200"/>
              <a:ext cx="204788" cy="204788"/>
            </a:xfrm>
            <a:custGeom>
              <a:avLst/>
              <a:gdLst>
                <a:gd name="T0" fmla="*/ 2147483646 w 576"/>
                <a:gd name="T1" fmla="*/ 2147483646 h 576"/>
                <a:gd name="T2" fmla="*/ 0 w 576"/>
                <a:gd name="T3" fmla="*/ 2147483646 h 576"/>
                <a:gd name="T4" fmla="*/ 2147483646 w 576"/>
                <a:gd name="T5" fmla="*/ 0 h 576"/>
                <a:gd name="T6" fmla="*/ 2147483646 w 576"/>
                <a:gd name="T7" fmla="*/ 2147483646 h 576"/>
                <a:gd name="T8" fmla="*/ 2147483646 w 576"/>
                <a:gd name="T9" fmla="*/ 2147483646 h 576"/>
                <a:gd name="T10" fmla="*/ 2147483646 w 576"/>
                <a:gd name="T11" fmla="*/ 2147483646 h 576"/>
                <a:gd name="T12" fmla="*/ 2147483646 w 576"/>
                <a:gd name="T13" fmla="*/ 2147483646 h 576"/>
                <a:gd name="T14" fmla="*/ 2147483646 w 576"/>
                <a:gd name="T15" fmla="*/ 2147483646 h 576"/>
                <a:gd name="T16" fmla="*/ 2147483646 w 576"/>
                <a:gd name="T17" fmla="*/ 2147483646 h 576"/>
                <a:gd name="T18" fmla="*/ 2147483646 w 576"/>
                <a:gd name="T19" fmla="*/ 2147483646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6"/>
                <a:gd name="T31" fmla="*/ 0 h 576"/>
                <a:gd name="T32" fmla="*/ 576 w 576"/>
                <a:gd name="T33" fmla="*/ 576 h 5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6" h="576">
                  <a:moveTo>
                    <a:pt x="288" y="576"/>
                  </a:moveTo>
                  <a:cubicBezTo>
                    <a:pt x="129" y="576"/>
                    <a:pt x="0" y="448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8" y="0"/>
                    <a:pt x="576" y="129"/>
                    <a:pt x="576" y="288"/>
                  </a:cubicBezTo>
                  <a:cubicBezTo>
                    <a:pt x="576" y="448"/>
                    <a:pt x="448" y="576"/>
                    <a:pt x="288" y="576"/>
                  </a:cubicBezTo>
                  <a:close/>
                  <a:moveTo>
                    <a:pt x="325" y="288"/>
                  </a:moveTo>
                  <a:cubicBezTo>
                    <a:pt x="325" y="288"/>
                    <a:pt x="325" y="288"/>
                    <a:pt x="325" y="288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5" y="288"/>
                    <a:pt x="325" y="288"/>
                    <a:pt x="325" y="288"/>
                  </a:cubicBezTo>
                  <a:close/>
                </a:path>
              </a:pathLst>
            </a:custGeom>
            <a:solidFill>
              <a:srgbClr val="44546A"/>
            </a:solidFill>
            <a:ln w="0">
              <a:solidFill>
                <a:srgbClr val="44546A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17431" name="Rectangle 10">
              <a:extLst>
                <a:ext uri="{FF2B5EF4-FFF2-40B4-BE49-F238E27FC236}">
                  <a16:creationId xmlns:a16="http://schemas.microsoft.com/office/drawing/2014/main" id="{3CFA2009-9330-4CA5-8594-F0116FE8E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24" y="5827713"/>
              <a:ext cx="555708" cy="230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85">
                  <a:solidFill>
                    <a:srgbClr val="000000"/>
                  </a:solidFill>
                  <a:latin typeface="Berlin Sans FB" panose="020E0602020502020306" pitchFamily="34" charset="0"/>
                </a:rPr>
                <a:t>Waktu</a:t>
              </a:r>
              <a:endParaRPr lang="en-US" altLang="en-US" sz="1662">
                <a:latin typeface="Arial" panose="020B0604020202020204" pitchFamily="34" charset="0"/>
              </a:endParaRPr>
            </a:p>
          </p:txBody>
        </p:sp>
        <p:sp>
          <p:nvSpPr>
            <p:cNvPr id="17432" name="TextBox 117">
              <a:extLst>
                <a:ext uri="{FF2B5EF4-FFF2-40B4-BE49-F238E27FC236}">
                  <a16:creationId xmlns:a16="http://schemas.microsoft.com/office/drawing/2014/main" id="{D2A0CB0A-CEC7-40D9-819E-8449B22D3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8368" y="6078057"/>
              <a:ext cx="815293" cy="376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62" dirty="0">
                  <a:latin typeface="Arial" panose="020B0604020202020204" pitchFamily="34" charset="0"/>
                </a:rPr>
                <a:t>Today</a:t>
              </a:r>
            </a:p>
          </p:txBody>
        </p:sp>
      </p:grpSp>
      <p:grpSp>
        <p:nvGrpSpPr>
          <p:cNvPr id="7" name="Group 43">
            <a:extLst>
              <a:ext uri="{FF2B5EF4-FFF2-40B4-BE49-F238E27FC236}">
                <a16:creationId xmlns:a16="http://schemas.microsoft.com/office/drawing/2014/main" id="{DBBF5306-1A6F-4837-9509-BAB77638DD1F}"/>
              </a:ext>
            </a:extLst>
          </p:cNvPr>
          <p:cNvGrpSpPr>
            <a:grpSpLocks/>
          </p:cNvGrpSpPr>
          <p:nvPr/>
        </p:nvGrpSpPr>
        <p:grpSpPr bwMode="auto">
          <a:xfrm>
            <a:off x="2088675" y="3505892"/>
            <a:ext cx="1677866" cy="681404"/>
            <a:chOff x="2057400" y="3200400"/>
            <a:chExt cx="1817805" cy="738188"/>
          </a:xfrm>
        </p:grpSpPr>
        <p:sp>
          <p:nvSpPr>
            <p:cNvPr id="17427" name="Rectangle 13">
              <a:extLst>
                <a:ext uri="{FF2B5EF4-FFF2-40B4-BE49-F238E27FC236}">
                  <a16:creationId xmlns:a16="http://schemas.microsoft.com/office/drawing/2014/main" id="{0E3E7150-E103-4A22-A8FC-E7486C89B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3200400"/>
              <a:ext cx="1817805" cy="461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85">
                  <a:solidFill>
                    <a:srgbClr val="000000"/>
                  </a:solidFill>
                  <a:latin typeface="Berlin Sans FB" panose="020E0602020502020306" pitchFamily="34" charset="0"/>
                </a:rPr>
                <a:t>Tindakan Pencegahan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85">
                  <a:solidFill>
                    <a:srgbClr val="000000"/>
                  </a:solidFill>
                  <a:latin typeface="Berlin Sans FB" panose="020E0602020502020306" pitchFamily="34" charset="0"/>
                </a:rPr>
                <a:t>(Preventive Action)</a:t>
              </a:r>
              <a:endParaRPr lang="en-US" altLang="en-US" sz="1662">
                <a:latin typeface="Arial" panose="020B0604020202020204" pitchFamily="34" charset="0"/>
              </a:endParaRPr>
            </a:p>
          </p:txBody>
        </p:sp>
        <p:sp>
          <p:nvSpPr>
            <p:cNvPr id="17428" name="Freeform 8">
              <a:extLst>
                <a:ext uri="{FF2B5EF4-FFF2-40B4-BE49-F238E27FC236}">
                  <a16:creationId xmlns:a16="http://schemas.microsoft.com/office/drawing/2014/main" id="{36BB3D28-066E-4F98-8945-252917534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5200" y="3733800"/>
              <a:ext cx="203200" cy="204788"/>
            </a:xfrm>
            <a:custGeom>
              <a:avLst/>
              <a:gdLst>
                <a:gd name="T0" fmla="*/ 0 w 576"/>
                <a:gd name="T1" fmla="*/ 2147483646 h 576"/>
                <a:gd name="T2" fmla="*/ 2147483646 w 576"/>
                <a:gd name="T3" fmla="*/ 0 h 576"/>
                <a:gd name="T4" fmla="*/ 2147483646 w 576"/>
                <a:gd name="T5" fmla="*/ 2147483646 h 576"/>
                <a:gd name="T6" fmla="*/ 2147483646 w 576"/>
                <a:gd name="T7" fmla="*/ 2147483646 h 576"/>
                <a:gd name="T8" fmla="*/ 0 w 576"/>
                <a:gd name="T9" fmla="*/ 2147483646 h 576"/>
                <a:gd name="T10" fmla="*/ 2147483646 w 576"/>
                <a:gd name="T11" fmla="*/ 2147483646 h 576"/>
                <a:gd name="T12" fmla="*/ 2147483646 w 576"/>
                <a:gd name="T13" fmla="*/ 2147483646 h 576"/>
                <a:gd name="T14" fmla="*/ 2147483646 w 576"/>
                <a:gd name="T15" fmla="*/ 2147483646 h 576"/>
                <a:gd name="T16" fmla="*/ 2147483646 w 576"/>
                <a:gd name="T17" fmla="*/ 2147483646 h 576"/>
                <a:gd name="T18" fmla="*/ 2147483646 w 576"/>
                <a:gd name="T19" fmla="*/ 2147483646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6"/>
                <a:gd name="T31" fmla="*/ 0 h 576"/>
                <a:gd name="T32" fmla="*/ 576 w 576"/>
                <a:gd name="T33" fmla="*/ 576 h 5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6" h="576">
                  <a:moveTo>
                    <a:pt x="0" y="288"/>
                  </a:moveTo>
                  <a:cubicBezTo>
                    <a:pt x="0" y="129"/>
                    <a:pt x="129" y="0"/>
                    <a:pt x="288" y="0"/>
                  </a:cubicBezTo>
                  <a:cubicBezTo>
                    <a:pt x="448" y="0"/>
                    <a:pt x="576" y="129"/>
                    <a:pt x="576" y="288"/>
                  </a:cubicBezTo>
                  <a:cubicBezTo>
                    <a:pt x="576" y="448"/>
                    <a:pt x="448" y="576"/>
                    <a:pt x="288" y="576"/>
                  </a:cubicBezTo>
                  <a:cubicBezTo>
                    <a:pt x="129" y="576"/>
                    <a:pt x="0" y="448"/>
                    <a:pt x="0" y="288"/>
                  </a:cubicBezTo>
                  <a:close/>
                  <a:moveTo>
                    <a:pt x="288" y="455"/>
                  </a:moveTo>
                  <a:cubicBezTo>
                    <a:pt x="288" y="455"/>
                    <a:pt x="288" y="455"/>
                    <a:pt x="288" y="455"/>
                  </a:cubicBezTo>
                  <a:cubicBezTo>
                    <a:pt x="288" y="455"/>
                    <a:pt x="288" y="455"/>
                    <a:pt x="288" y="455"/>
                  </a:cubicBezTo>
                  <a:cubicBezTo>
                    <a:pt x="288" y="455"/>
                    <a:pt x="288" y="455"/>
                    <a:pt x="288" y="455"/>
                  </a:cubicBezTo>
                  <a:cubicBezTo>
                    <a:pt x="288" y="455"/>
                    <a:pt x="288" y="455"/>
                    <a:pt x="288" y="455"/>
                  </a:cubicBez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62"/>
            </a:p>
          </p:txBody>
        </p:sp>
      </p:grpSp>
      <p:grpSp>
        <p:nvGrpSpPr>
          <p:cNvPr id="8" name="Group 44">
            <a:extLst>
              <a:ext uri="{FF2B5EF4-FFF2-40B4-BE49-F238E27FC236}">
                <a16:creationId xmlns:a16="http://schemas.microsoft.com/office/drawing/2014/main" id="{86DF2A08-3D7F-403D-A3EF-D2F4F784F7F5}"/>
              </a:ext>
            </a:extLst>
          </p:cNvPr>
          <p:cNvGrpSpPr>
            <a:grpSpLocks/>
          </p:cNvGrpSpPr>
          <p:nvPr/>
        </p:nvGrpSpPr>
        <p:grpSpPr bwMode="auto">
          <a:xfrm>
            <a:off x="1877660" y="3435553"/>
            <a:ext cx="2123343" cy="2700205"/>
            <a:chOff x="1828800" y="3124200"/>
            <a:chExt cx="2300373" cy="2925290"/>
          </a:xfrm>
        </p:grpSpPr>
        <p:sp>
          <p:nvSpPr>
            <p:cNvPr id="17423" name="TextBox 49">
              <a:extLst>
                <a:ext uri="{FF2B5EF4-FFF2-40B4-BE49-F238E27FC236}">
                  <a16:creationId xmlns:a16="http://schemas.microsoft.com/office/drawing/2014/main" id="{41485DE4-2E47-4270-8E65-EA514E614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5334000"/>
              <a:ext cx="2300373" cy="71549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46" dirty="0">
                  <a:latin typeface="Arial" panose="020B0604020202020204" pitchFamily="34" charset="0"/>
                </a:rPr>
                <a:t>RISK MANAGEMENT </a:t>
              </a:r>
            </a:p>
          </p:txBody>
        </p:sp>
        <p:pic>
          <p:nvPicPr>
            <p:cNvPr id="17424" name="Picture 38">
              <a:extLst>
                <a:ext uri="{FF2B5EF4-FFF2-40B4-BE49-F238E27FC236}">
                  <a16:creationId xmlns:a16="http://schemas.microsoft.com/office/drawing/2014/main" id="{EC6D670B-6DF7-433C-B0B2-BC885522E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525" y="4621213"/>
              <a:ext cx="407988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5" name="Picture 39">
              <a:extLst>
                <a:ext uri="{FF2B5EF4-FFF2-40B4-BE49-F238E27FC236}">
                  <a16:creationId xmlns:a16="http://schemas.microsoft.com/office/drawing/2014/main" id="{4E82E9D4-131F-4A14-8E26-796E64B7F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724400"/>
              <a:ext cx="407988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8799768-5A64-4D3E-9347-229729E2B936}"/>
                </a:ext>
              </a:extLst>
            </p:cNvPr>
            <p:cNvSpPr/>
            <p:nvPr/>
          </p:nvSpPr>
          <p:spPr>
            <a:xfrm>
              <a:off x="1981207" y="3124200"/>
              <a:ext cx="1860728" cy="1600237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62"/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D2E6EFC-4884-45EE-8CA1-82DA317FB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136" y="6388843"/>
            <a:ext cx="5116663" cy="365125"/>
          </a:xfrm>
        </p:spPr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uild="allAtOnce"/>
      <p:bldP spid="10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A396AA-F172-4F4E-A1A5-C103A86481AD}"/>
              </a:ext>
            </a:extLst>
          </p:cNvPr>
          <p:cNvSpPr/>
          <p:nvPr/>
        </p:nvSpPr>
        <p:spPr>
          <a:xfrm>
            <a:off x="4149968" y="0"/>
            <a:ext cx="4994031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itle 1"/>
          <p:cNvSpPr>
            <a:spLocks noGrp="1"/>
          </p:cNvSpPr>
          <p:nvPr>
            <p:ph type="title"/>
          </p:nvPr>
        </p:nvSpPr>
        <p:spPr>
          <a:xfrm>
            <a:off x="4233381" y="608171"/>
            <a:ext cx="4724400" cy="564009"/>
          </a:xfrm>
        </p:spPr>
        <p:txBody>
          <a:bodyPr>
            <a:normAutofit/>
          </a:bodyPr>
          <a:lstStyle/>
          <a:p>
            <a:pPr algn="l"/>
            <a:r>
              <a:rPr lang="en-US" sz="2585" b="1" dirty="0">
                <a:solidFill>
                  <a:srgbClr val="002060"/>
                </a:solidFill>
              </a:rPr>
              <a:t>MANAJEMEN RISIKO (6.1)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 l="16719"/>
          <a:stretch>
            <a:fillRect/>
          </a:stretch>
        </p:blipFill>
        <p:spPr bwMode="auto">
          <a:xfrm>
            <a:off x="153089" y="1494238"/>
            <a:ext cx="3875943" cy="478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6" name="TextBox 225"/>
          <p:cNvSpPr txBox="1"/>
          <p:nvPr/>
        </p:nvSpPr>
        <p:spPr>
          <a:xfrm>
            <a:off x="4220308" y="1543714"/>
            <a:ext cx="4928864" cy="73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</a:t>
            </a:r>
            <a:r>
              <a:rPr lang="en-US" sz="1385" u="sng" dirty="0" err="1"/>
              <a:t>Organisasi</a:t>
            </a:r>
            <a:r>
              <a:rPr lang="en-US" sz="1385" u="sng" dirty="0"/>
              <a:t> (4.1, 4.2)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yang </a:t>
            </a:r>
            <a:r>
              <a:rPr lang="en-US" sz="1385" dirty="0" err="1"/>
              <a:t>menghambat</a:t>
            </a:r>
            <a:r>
              <a:rPr lang="en-US" sz="1385" dirty="0"/>
              <a:t> </a:t>
            </a:r>
            <a:r>
              <a:rPr lang="en-US" sz="1385" dirty="0" err="1"/>
              <a:t>pencapaian</a:t>
            </a:r>
            <a:r>
              <a:rPr lang="en-US" sz="1385" dirty="0"/>
              <a:t> </a:t>
            </a:r>
            <a:r>
              <a:rPr lang="en-US" sz="1385" dirty="0" err="1"/>
              <a:t>sasaran</a:t>
            </a:r>
            <a:r>
              <a:rPr lang="en-US" sz="1385" dirty="0"/>
              <a:t> </a:t>
            </a:r>
            <a:r>
              <a:rPr lang="en-US" sz="1385" dirty="0" err="1"/>
              <a:t>organisasi</a:t>
            </a:r>
            <a:endParaRPr lang="en-US" sz="1385" dirty="0"/>
          </a:p>
        </p:txBody>
      </p:sp>
      <p:sp>
        <p:nvSpPr>
          <p:cNvPr id="227" name="TextBox 226"/>
          <p:cNvSpPr txBox="1"/>
          <p:nvPr/>
        </p:nvSpPr>
        <p:spPr>
          <a:xfrm>
            <a:off x="4220309" y="2539250"/>
            <a:ext cx="4994031" cy="137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Proses (6.1, 8.1)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yang </a:t>
            </a:r>
            <a:r>
              <a:rPr lang="en-US" sz="1385" dirty="0" err="1"/>
              <a:t>terkait</a:t>
            </a:r>
            <a:r>
              <a:rPr lang="en-US" sz="1385" dirty="0"/>
              <a:t> </a:t>
            </a:r>
            <a:r>
              <a:rPr lang="en-US" sz="1385" dirty="0" err="1"/>
              <a:t>dengan</a:t>
            </a:r>
            <a:r>
              <a:rPr lang="en-US" sz="1385" dirty="0"/>
              <a:t> proses </a:t>
            </a:r>
            <a:r>
              <a:rPr lang="en-US" sz="1385" dirty="0" err="1"/>
              <a:t>bisnis</a:t>
            </a:r>
            <a:r>
              <a:rPr lang="en-US" sz="1385" dirty="0"/>
              <a:t>, </a:t>
            </a:r>
            <a:r>
              <a:rPr lang="en-US" sz="1385" dirty="0" err="1"/>
              <a:t>tujuannya</a:t>
            </a:r>
            <a:r>
              <a:rPr lang="en-US" sz="1385" dirty="0"/>
              <a:t> </a:t>
            </a:r>
            <a:r>
              <a:rPr lang="en-US" sz="1385" dirty="0" err="1"/>
              <a:t>menciptakan</a:t>
            </a:r>
            <a:r>
              <a:rPr lang="en-US" sz="1385" dirty="0"/>
              <a:t> proses anti </a:t>
            </a:r>
            <a:r>
              <a:rPr lang="en-US" sz="1385" dirty="0" err="1"/>
              <a:t>salah</a:t>
            </a:r>
            <a:r>
              <a:rPr lang="en-US" sz="1385" dirty="0"/>
              <a:t>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b="1" dirty="0" err="1">
                <a:solidFill>
                  <a:srgbClr val="FF0000"/>
                </a:solidFill>
              </a:rPr>
              <a:t>Teknik</a:t>
            </a:r>
            <a:r>
              <a:rPr lang="en-US" sz="1385" b="1" dirty="0">
                <a:solidFill>
                  <a:srgbClr val="FF0000"/>
                </a:solidFill>
              </a:rPr>
              <a:t> : SIPOCORR (Supplier-Input-Process-Output-Customer-Objectives-Risk-Reference). </a:t>
            </a:r>
            <a:r>
              <a:rPr lang="en-US" sz="1385" b="1" dirty="0" err="1">
                <a:solidFill>
                  <a:srgbClr val="FF0000"/>
                </a:solidFill>
              </a:rPr>
              <a:t>Kombinasi</a:t>
            </a:r>
            <a:r>
              <a:rPr lang="en-US" sz="1385" b="1" dirty="0">
                <a:solidFill>
                  <a:srgbClr val="FF0000"/>
                </a:solidFill>
              </a:rPr>
              <a:t> </a:t>
            </a:r>
            <a:r>
              <a:rPr lang="en-US" sz="1385" b="1" dirty="0" err="1">
                <a:solidFill>
                  <a:srgbClr val="FF0000"/>
                </a:solidFill>
              </a:rPr>
              <a:t>pendekatan</a:t>
            </a:r>
            <a:r>
              <a:rPr lang="en-US" sz="1385" b="1" dirty="0">
                <a:solidFill>
                  <a:srgbClr val="FF0000"/>
                </a:solidFill>
              </a:rPr>
              <a:t> </a:t>
            </a:r>
            <a:r>
              <a:rPr lang="en-US" sz="1385" b="1" dirty="0" err="1">
                <a:solidFill>
                  <a:srgbClr val="FF0000"/>
                </a:solidFill>
              </a:rPr>
              <a:t>proses</a:t>
            </a:r>
            <a:r>
              <a:rPr lang="en-US" sz="1385" b="1" dirty="0">
                <a:solidFill>
                  <a:srgbClr val="FF0000"/>
                </a:solidFill>
              </a:rPr>
              <a:t> + </a:t>
            </a:r>
            <a:r>
              <a:rPr lang="en-US" sz="1385" b="1" dirty="0" err="1">
                <a:solidFill>
                  <a:srgbClr val="FF0000"/>
                </a:solidFill>
              </a:rPr>
              <a:t>risiko</a:t>
            </a:r>
            <a:r>
              <a:rPr lang="en-US" sz="1385" b="1" dirty="0">
                <a:solidFill>
                  <a:srgbClr val="FF0000"/>
                </a:solidFill>
              </a:rPr>
              <a:t>, </a:t>
            </a:r>
            <a:r>
              <a:rPr lang="en-US" sz="1385" b="1" dirty="0" err="1">
                <a:solidFill>
                  <a:srgbClr val="FF0000"/>
                </a:solidFill>
              </a:rPr>
              <a:t>originalitas</a:t>
            </a:r>
            <a:r>
              <a:rPr lang="en-US" sz="1385" b="1" dirty="0">
                <a:solidFill>
                  <a:srgbClr val="FF0000"/>
                </a:solidFill>
              </a:rPr>
              <a:t> </a:t>
            </a:r>
            <a:r>
              <a:rPr lang="en-US" sz="1385" b="1" dirty="0" err="1">
                <a:solidFill>
                  <a:srgbClr val="FF0000"/>
                </a:solidFill>
              </a:rPr>
              <a:t>metode</a:t>
            </a:r>
            <a:r>
              <a:rPr lang="en-US" sz="1385" b="1" dirty="0">
                <a:solidFill>
                  <a:srgbClr val="FF0000"/>
                </a:solidFill>
              </a:rPr>
              <a:t> Sentral Sistem Consulting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220308" y="4081701"/>
            <a:ext cx="4853353" cy="94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</a:t>
            </a:r>
            <a:r>
              <a:rPr lang="en-US" sz="1385" u="sng" dirty="0" err="1"/>
              <a:t>Operasional</a:t>
            </a:r>
            <a:r>
              <a:rPr lang="en-US" sz="1385" u="sng" dirty="0"/>
              <a:t> (8)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</a:t>
            </a:r>
            <a:r>
              <a:rPr lang="en-US" sz="1385" dirty="0" err="1"/>
              <a:t>operasional</a:t>
            </a:r>
            <a:r>
              <a:rPr lang="en-US" sz="1385" dirty="0"/>
              <a:t> yang </a:t>
            </a:r>
            <a:r>
              <a:rPr lang="en-US" sz="1385" dirty="0" err="1"/>
              <a:t>terkait</a:t>
            </a:r>
            <a:r>
              <a:rPr lang="en-US" sz="1385" dirty="0"/>
              <a:t> </a:t>
            </a:r>
            <a:r>
              <a:rPr lang="en-US" sz="1385" dirty="0" err="1"/>
              <a:t>dengan</a:t>
            </a:r>
            <a:r>
              <a:rPr lang="en-US" sz="1385" dirty="0"/>
              <a:t> </a:t>
            </a:r>
            <a:r>
              <a:rPr lang="en-US" sz="1385" dirty="0" err="1"/>
              <a:t>aktivitas</a:t>
            </a:r>
            <a:r>
              <a:rPr lang="en-US" sz="1385" dirty="0"/>
              <a:t>, </a:t>
            </a:r>
            <a:r>
              <a:rPr lang="en-US" sz="1385" dirty="0" err="1"/>
              <a:t>produk</a:t>
            </a:r>
            <a:r>
              <a:rPr lang="en-US" sz="1385" dirty="0"/>
              <a:t> </a:t>
            </a:r>
            <a:r>
              <a:rPr lang="en-US" sz="1385" dirty="0" err="1"/>
              <a:t>dan</a:t>
            </a:r>
            <a:r>
              <a:rPr lang="en-US" sz="1385" dirty="0"/>
              <a:t> </a:t>
            </a:r>
            <a:r>
              <a:rPr lang="en-US" sz="1385" dirty="0" err="1"/>
              <a:t>jasa</a:t>
            </a:r>
            <a:endParaRPr lang="en-US" sz="1385" dirty="0"/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/>
              <a:t>Teknik : BIA, FMEA, HIRADC, HAZOPS, </a:t>
            </a:r>
            <a:r>
              <a:rPr lang="en-US" sz="1385" dirty="0" err="1"/>
              <a:t>dll</a:t>
            </a:r>
            <a:endParaRPr lang="en-US" sz="1385" dirty="0"/>
          </a:p>
        </p:txBody>
      </p:sp>
      <p:sp>
        <p:nvSpPr>
          <p:cNvPr id="229" name="TextBox 228"/>
          <p:cNvSpPr txBox="1"/>
          <p:nvPr/>
        </p:nvSpPr>
        <p:spPr>
          <a:xfrm>
            <a:off x="4220308" y="5189161"/>
            <a:ext cx="5134708" cy="115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5" u="sng" dirty="0" err="1"/>
              <a:t>Risiko</a:t>
            </a:r>
            <a:r>
              <a:rPr lang="en-US" sz="1385" u="sng" dirty="0"/>
              <a:t> </a:t>
            </a:r>
            <a:r>
              <a:rPr lang="en-US" sz="1385" u="sng" dirty="0" err="1"/>
              <a:t>Keseharian</a:t>
            </a:r>
            <a:r>
              <a:rPr lang="en-US" sz="1385" u="sng" dirty="0"/>
              <a:t> (8.1)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Menangani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</a:t>
            </a:r>
            <a:r>
              <a:rPr lang="en-US" sz="1385" dirty="0" err="1"/>
              <a:t>dalam</a:t>
            </a:r>
            <a:r>
              <a:rPr lang="en-US" sz="1385" dirty="0"/>
              <a:t> </a:t>
            </a:r>
            <a:r>
              <a:rPr lang="en-US" sz="1385" dirty="0" err="1"/>
              <a:t>kegiatan</a:t>
            </a:r>
            <a:r>
              <a:rPr lang="en-US" sz="1385" dirty="0"/>
              <a:t> </a:t>
            </a:r>
            <a:r>
              <a:rPr lang="en-US" sz="1385" dirty="0" err="1"/>
              <a:t>harian</a:t>
            </a:r>
            <a:r>
              <a:rPr lang="en-US" sz="1385" dirty="0"/>
              <a:t> </a:t>
            </a:r>
          </a:p>
          <a:p>
            <a:pPr marL="156801" indent="-156801">
              <a:buFont typeface="Arial" pitchFamily="34" charset="0"/>
              <a:buChar char="•"/>
            </a:pPr>
            <a:r>
              <a:rPr lang="en-US" sz="1385" dirty="0" err="1"/>
              <a:t>Teknik</a:t>
            </a:r>
            <a:r>
              <a:rPr lang="en-US" sz="1385" dirty="0"/>
              <a:t> : Risk based thinking, </a:t>
            </a:r>
            <a:r>
              <a:rPr lang="en-US" sz="1385" dirty="0" err="1"/>
              <a:t>dalam</a:t>
            </a:r>
            <a:r>
              <a:rPr lang="en-US" sz="1385" dirty="0"/>
              <a:t> </a:t>
            </a:r>
            <a:r>
              <a:rPr lang="en-US" sz="1385" dirty="0" err="1"/>
              <a:t>membuat</a:t>
            </a:r>
            <a:r>
              <a:rPr lang="en-US" sz="1385" dirty="0"/>
              <a:t> </a:t>
            </a:r>
            <a:r>
              <a:rPr lang="en-US" sz="1385" dirty="0" err="1"/>
              <a:t>keputusan</a:t>
            </a:r>
            <a:r>
              <a:rPr lang="en-US" sz="1385" dirty="0"/>
              <a:t>, </a:t>
            </a:r>
            <a:r>
              <a:rPr lang="en-US" sz="1385" dirty="0" err="1"/>
              <a:t>mengerjakan</a:t>
            </a:r>
            <a:r>
              <a:rPr lang="en-US" sz="1385" dirty="0"/>
              <a:t> </a:t>
            </a:r>
            <a:r>
              <a:rPr lang="en-US" sz="1385" dirty="0" err="1"/>
              <a:t>hal</a:t>
            </a:r>
            <a:r>
              <a:rPr lang="en-US" sz="1385" dirty="0"/>
              <a:t> </a:t>
            </a:r>
            <a:r>
              <a:rPr lang="en-US" sz="1385" dirty="0" err="1"/>
              <a:t>baru</a:t>
            </a:r>
            <a:r>
              <a:rPr lang="en-US" sz="1385" dirty="0"/>
              <a:t>, </a:t>
            </a:r>
            <a:r>
              <a:rPr lang="en-US" sz="1385" dirty="0" err="1"/>
              <a:t>merubah</a:t>
            </a:r>
            <a:r>
              <a:rPr lang="en-US" sz="1385" dirty="0"/>
              <a:t>, </a:t>
            </a:r>
            <a:r>
              <a:rPr lang="en-US" sz="1385" dirty="0" err="1"/>
              <a:t>kita</a:t>
            </a:r>
            <a:r>
              <a:rPr lang="en-US" sz="1385" dirty="0"/>
              <a:t> </a:t>
            </a:r>
            <a:r>
              <a:rPr lang="en-US" sz="1385" dirty="0" err="1"/>
              <a:t>harus</a:t>
            </a:r>
            <a:r>
              <a:rPr lang="en-US" sz="1385" dirty="0"/>
              <a:t> </a:t>
            </a:r>
            <a:r>
              <a:rPr lang="en-US" sz="1385" dirty="0" err="1"/>
              <a:t>selalu</a:t>
            </a:r>
            <a:r>
              <a:rPr lang="en-US" sz="1385" dirty="0"/>
              <a:t> </a:t>
            </a:r>
            <a:r>
              <a:rPr lang="en-US" sz="1385" dirty="0" err="1"/>
              <a:t>memikirkan</a:t>
            </a:r>
            <a:r>
              <a:rPr lang="en-US" sz="1385" dirty="0"/>
              <a:t> </a:t>
            </a:r>
            <a:r>
              <a:rPr lang="en-US" sz="1385" dirty="0" err="1"/>
              <a:t>risiko</a:t>
            </a:r>
            <a:r>
              <a:rPr lang="en-US" sz="1385" dirty="0"/>
              <a:t> yang </a:t>
            </a:r>
            <a:r>
              <a:rPr lang="en-US" sz="1385" dirty="0" err="1"/>
              <a:t>mungkin</a:t>
            </a:r>
            <a:r>
              <a:rPr lang="en-US" sz="1385" dirty="0"/>
              <a:t> </a:t>
            </a:r>
            <a:r>
              <a:rPr lang="en-US" sz="1385" dirty="0" err="1"/>
              <a:t>terjadi</a:t>
            </a:r>
            <a:r>
              <a:rPr lang="en-US" sz="1385" dirty="0"/>
              <a:t> (Management of Change)</a:t>
            </a:r>
          </a:p>
        </p:txBody>
      </p:sp>
      <p:cxnSp>
        <p:nvCxnSpPr>
          <p:cNvPr id="231" name="Straight Connector 230"/>
          <p:cNvCxnSpPr/>
          <p:nvPr/>
        </p:nvCxnSpPr>
        <p:spPr>
          <a:xfrm>
            <a:off x="4149969" y="2442796"/>
            <a:ext cx="4923692" cy="14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149969" y="3958756"/>
            <a:ext cx="4923692" cy="14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149969" y="5115657"/>
            <a:ext cx="4923692" cy="14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AC296-8B00-46BB-9CDE-8D3F006B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77002A-D434-4F0D-B0A8-2DC802DBCAFF}"/>
              </a:ext>
            </a:extLst>
          </p:cNvPr>
          <p:cNvSpPr txBox="1"/>
          <p:nvPr/>
        </p:nvSpPr>
        <p:spPr>
          <a:xfrm>
            <a:off x="153089" y="912719"/>
            <a:ext cx="7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Risiko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49B0B9-CDB5-4B35-9560-47D0B0DF99D4}"/>
              </a:ext>
            </a:extLst>
          </p:cNvPr>
          <p:cNvCxnSpPr>
            <a:cxnSpLocks/>
          </p:cNvCxnSpPr>
          <p:nvPr/>
        </p:nvCxnSpPr>
        <p:spPr>
          <a:xfrm flipH="1" flipV="1">
            <a:off x="915988" y="1265638"/>
            <a:ext cx="303212" cy="333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CCD022-B4D7-41D4-8B61-AB5932FE61B2}"/>
              </a:ext>
            </a:extLst>
          </p:cNvPr>
          <p:cNvSpPr txBox="1"/>
          <p:nvPr/>
        </p:nvSpPr>
        <p:spPr>
          <a:xfrm>
            <a:off x="2585651" y="755139"/>
            <a:ext cx="16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Risiko</a:t>
            </a:r>
            <a:endParaRPr lang="en-US" sz="16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9802F-F59F-4932-AB6A-55048CA8ECE8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3402980" y="1339914"/>
            <a:ext cx="26020" cy="946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ED9BD-239E-497D-B82C-AC538A73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866711" cy="365125"/>
          </a:xfrm>
        </p:spPr>
        <p:txBody>
          <a:bodyPr/>
          <a:lstStyle/>
          <a:p>
            <a:pPr algn="l"/>
            <a:r>
              <a:rPr lang="en-US"/>
              <a:t>BCMS ISO 22301. 1/Rev 00 ©Copyright, sentral sistem, Sep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83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696320" y="637315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17927A2D-30FE-4CB8-829E-05ECE0CB3799}" type="slidenum">
              <a:rPr lang="en-US" altLang="en-US" sz="1200" smtClean="0">
                <a:solidFill>
                  <a:srgbClr val="898989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1000" y="4148138"/>
            <a:ext cx="8382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57200" y="1319113"/>
            <a:ext cx="152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81200" y="1290638"/>
            <a:ext cx="0" cy="2819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81200" y="4148138"/>
            <a:ext cx="13716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52800" y="2700338"/>
            <a:ext cx="825500" cy="14478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178301" y="2700338"/>
            <a:ext cx="1270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448301" y="1328738"/>
            <a:ext cx="614363" cy="1371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062664" y="1328738"/>
            <a:ext cx="262413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981200" y="4675479"/>
            <a:ext cx="1371600" cy="4762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352800" y="4680241"/>
            <a:ext cx="2705100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57900" y="4677068"/>
            <a:ext cx="2705100" cy="3175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81200" y="1023938"/>
            <a:ext cx="0" cy="5181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352800" y="1023938"/>
            <a:ext cx="0" cy="5181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057900" y="1023938"/>
            <a:ext cx="0" cy="5181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5" name="TextBox 58"/>
          <p:cNvSpPr txBox="1">
            <a:spLocks noChangeArrowheads="1"/>
          </p:cNvSpPr>
          <p:nvPr/>
        </p:nvSpPr>
        <p:spPr bwMode="auto">
          <a:xfrm>
            <a:off x="381001" y="1444626"/>
            <a:ext cx="9925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</a:rPr>
              <a:t>Normal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Operasi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61" name="Explosion 1 60"/>
          <p:cNvSpPr/>
          <p:nvPr/>
        </p:nvSpPr>
        <p:spPr>
          <a:xfrm>
            <a:off x="1577976" y="976313"/>
            <a:ext cx="784225" cy="76200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Line Callout 1 61"/>
          <p:cNvSpPr/>
          <p:nvPr/>
        </p:nvSpPr>
        <p:spPr>
          <a:xfrm flipH="1">
            <a:off x="228600" y="422275"/>
            <a:ext cx="952500" cy="533400"/>
          </a:xfrm>
          <a:prstGeom prst="borderCallout1">
            <a:avLst>
              <a:gd name="adj1" fmla="val 18750"/>
              <a:gd name="adj2" fmla="val -8333"/>
              <a:gd name="adj3" fmla="val 117857"/>
              <a:gd name="adj4" fmla="val -78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/>
              <a:t>INSIDEN</a:t>
            </a:r>
          </a:p>
        </p:txBody>
      </p:sp>
      <p:sp>
        <p:nvSpPr>
          <p:cNvPr id="22548" name="TextBox 62"/>
          <p:cNvSpPr txBox="1">
            <a:spLocks noChangeArrowheads="1"/>
          </p:cNvSpPr>
          <p:nvPr/>
        </p:nvSpPr>
        <p:spPr bwMode="auto">
          <a:xfrm>
            <a:off x="2153766" y="4845379"/>
            <a:ext cx="8701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Tanggap</a:t>
            </a:r>
            <a:endParaRPr 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Darurat</a:t>
            </a:r>
            <a:endParaRPr lang="en-US" sz="1400" dirty="0">
              <a:latin typeface="Arial" panose="020B0604020202020204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943100" y="5730875"/>
            <a:ext cx="1371600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314700" y="5730875"/>
            <a:ext cx="2705100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53" name="TextBox 73"/>
          <p:cNvSpPr txBox="1">
            <a:spLocks noChangeArrowheads="1"/>
          </p:cNvSpPr>
          <p:nvPr/>
        </p:nvSpPr>
        <p:spPr bwMode="auto">
          <a:xfrm>
            <a:off x="2285448" y="5840414"/>
            <a:ext cx="7617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Insiden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22554" name="TextBox 74"/>
          <p:cNvSpPr txBox="1">
            <a:spLocks noChangeArrowheads="1"/>
          </p:cNvSpPr>
          <p:nvPr/>
        </p:nvSpPr>
        <p:spPr bwMode="auto">
          <a:xfrm>
            <a:off x="3972500" y="5849937"/>
            <a:ext cx="17267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Paska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Insiden</a:t>
            </a:r>
            <a:endParaRPr lang="en-US" sz="1400" dirty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</a:rPr>
              <a:t>(</a:t>
            </a:r>
            <a:r>
              <a:rPr lang="en-US" sz="1400" dirty="0" err="1">
                <a:latin typeface="Arial" panose="020B0604020202020204" pitchFamily="34" charset="0"/>
              </a:rPr>
              <a:t>Manajemen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Krisis</a:t>
            </a:r>
            <a:r>
              <a:rPr lang="en-US" sz="1400" dirty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2555" name="TextBox 75"/>
          <p:cNvSpPr txBox="1">
            <a:spLocks noChangeArrowheads="1"/>
          </p:cNvSpPr>
          <p:nvPr/>
        </p:nvSpPr>
        <p:spPr bwMode="auto">
          <a:xfrm>
            <a:off x="3429001" y="4904567"/>
            <a:ext cx="25145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Rencana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Pemulihan</a:t>
            </a:r>
            <a:r>
              <a:rPr lang="en-US" sz="1400" dirty="0">
                <a:latin typeface="Arial" panose="020B0604020202020204" pitchFamily="34" charset="0"/>
              </a:rPr>
              <a:t> + </a:t>
            </a:r>
            <a:r>
              <a:rPr lang="en-US" sz="1400" dirty="0" err="1">
                <a:latin typeface="Arial" panose="020B0604020202020204" pitchFamily="34" charset="0"/>
              </a:rPr>
              <a:t>Implementasi</a:t>
            </a:r>
            <a:r>
              <a:rPr lang="en-US" sz="1400" dirty="0">
                <a:latin typeface="Arial" panose="020B0604020202020204" pitchFamily="34" charset="0"/>
              </a:rPr>
              <a:t> Contingency Plan</a:t>
            </a:r>
          </a:p>
        </p:txBody>
      </p:sp>
      <p:sp>
        <p:nvSpPr>
          <p:cNvPr id="22556" name="TextBox 78"/>
          <p:cNvSpPr txBox="1">
            <a:spLocks noChangeArrowheads="1"/>
          </p:cNvSpPr>
          <p:nvPr/>
        </p:nvSpPr>
        <p:spPr bwMode="auto">
          <a:xfrm>
            <a:off x="6367464" y="4917149"/>
            <a:ext cx="18288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</a:rPr>
              <a:t>Normal </a:t>
            </a:r>
            <a:r>
              <a:rPr lang="en-US" sz="1400" dirty="0" err="1">
                <a:latin typeface="Arial" panose="020B0604020202020204" pitchFamily="34" charset="0"/>
              </a:rPr>
              <a:t>Operasi</a:t>
            </a:r>
            <a:endParaRPr lang="en-US" sz="1400" dirty="0">
              <a:latin typeface="Arial" panose="020B0604020202020204" pitchFamily="34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1981200" y="755650"/>
            <a:ext cx="407670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558" name="TextBox 81"/>
          <p:cNvSpPr txBox="1">
            <a:spLocks noChangeArrowheads="1"/>
          </p:cNvSpPr>
          <p:nvPr/>
        </p:nvSpPr>
        <p:spPr bwMode="auto">
          <a:xfrm>
            <a:off x="1893277" y="381002"/>
            <a:ext cx="47361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Periode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Maksimum</a:t>
            </a:r>
            <a:r>
              <a:rPr lang="en-US" sz="1400" dirty="0">
                <a:latin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</a:rPr>
              <a:t>Ditoleransikan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saat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Gangguan</a:t>
            </a:r>
            <a:endParaRPr lang="en-US" sz="1400" dirty="0">
              <a:latin typeface="Arial" panose="020B0604020202020204" pitchFamily="34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5532438" y="2690813"/>
            <a:ext cx="525462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560" name="TextBox 91"/>
          <p:cNvSpPr txBox="1">
            <a:spLocks noChangeArrowheads="1"/>
          </p:cNvSpPr>
          <p:nvPr/>
        </p:nvSpPr>
        <p:spPr bwMode="auto">
          <a:xfrm>
            <a:off x="5221289" y="2817815"/>
            <a:ext cx="1146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Aktivitas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Pemulihan</a:t>
            </a:r>
            <a:endParaRPr lang="en-US" sz="1400" dirty="0">
              <a:latin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ACF59B-4744-4365-900E-635D7186E272}"/>
              </a:ext>
            </a:extLst>
          </p:cNvPr>
          <p:cNvCxnSpPr/>
          <p:nvPr/>
        </p:nvCxnSpPr>
        <p:spPr>
          <a:xfrm>
            <a:off x="521677" y="5730875"/>
            <a:ext cx="1371600" cy="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74">
            <a:extLst>
              <a:ext uri="{FF2B5EF4-FFF2-40B4-BE49-F238E27FC236}">
                <a16:creationId xmlns:a16="http://schemas.microsoft.com/office/drawing/2014/main" id="{263C44EF-216B-45B0-BEFD-97C24A347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188" y="5849937"/>
            <a:ext cx="17764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Pra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Insiden</a:t>
            </a:r>
            <a:endParaRPr lang="en-US" sz="1400" dirty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</a:rPr>
              <a:t>(</a:t>
            </a:r>
            <a:r>
              <a:rPr lang="en-US" sz="1400" dirty="0" err="1">
                <a:latin typeface="Arial" panose="020B0604020202020204" pitchFamily="34" charset="0"/>
              </a:rPr>
              <a:t>Manajemen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Risiko</a:t>
            </a:r>
            <a:r>
              <a:rPr lang="en-US" sz="1400" dirty="0"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999BB0-94D1-44E8-8651-58D8EF64FA2E}"/>
              </a:ext>
            </a:extLst>
          </p:cNvPr>
          <p:cNvCxnSpPr/>
          <p:nvPr/>
        </p:nvCxnSpPr>
        <p:spPr>
          <a:xfrm flipV="1">
            <a:off x="573318" y="4661817"/>
            <a:ext cx="1371600" cy="4762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62">
            <a:extLst>
              <a:ext uri="{FF2B5EF4-FFF2-40B4-BE49-F238E27FC236}">
                <a16:creationId xmlns:a16="http://schemas.microsoft.com/office/drawing/2014/main" id="{235D942C-40BE-44FA-A5BA-FB2A2C39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480" y="4829441"/>
            <a:ext cx="163307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Rencana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Tanggap</a:t>
            </a:r>
            <a:endParaRPr 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Darurat</a:t>
            </a:r>
            <a:r>
              <a:rPr lang="en-US" sz="1400" dirty="0">
                <a:latin typeface="Arial" panose="020B0604020202020204" pitchFamily="34" charset="0"/>
              </a:rPr>
              <a:t> +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</a:rPr>
              <a:t>Contingency Plan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7758FD2-C5BC-4E7A-AFB1-36122137B208}"/>
              </a:ext>
            </a:extLst>
          </p:cNvPr>
          <p:cNvSpPr/>
          <p:nvPr/>
        </p:nvSpPr>
        <p:spPr>
          <a:xfrm>
            <a:off x="7899043" y="-70"/>
            <a:ext cx="1254582" cy="1371669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4582" h="1371669">
                <a:moveTo>
                  <a:pt x="0" y="69"/>
                </a:moveTo>
                <a:lnTo>
                  <a:pt x="442265" y="0"/>
                </a:lnTo>
                <a:lnTo>
                  <a:pt x="1254582" y="905182"/>
                </a:lnTo>
                <a:lnTo>
                  <a:pt x="1244958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FB2F21E-0D3B-4864-B703-C8A493D7BA53}"/>
              </a:ext>
            </a:extLst>
          </p:cNvPr>
          <p:cNvSpPr/>
          <p:nvPr/>
        </p:nvSpPr>
        <p:spPr>
          <a:xfrm>
            <a:off x="7467600" y="0"/>
            <a:ext cx="1665868" cy="1831370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21991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2366 h 1373966"/>
              <a:gd name="connsiteX1" fmla="*/ 292187 w 1228825"/>
              <a:gd name="connsiteY1" fmla="*/ 0 h 1373966"/>
              <a:gd name="connsiteX2" fmla="*/ 1228825 w 1228825"/>
              <a:gd name="connsiteY2" fmla="*/ 1054698 h 1373966"/>
              <a:gd name="connsiteX3" fmla="*/ 1219201 w 1228825"/>
              <a:gd name="connsiteY3" fmla="*/ 1373966 h 1373966"/>
              <a:gd name="connsiteX4" fmla="*/ 0 w 1228825"/>
              <a:gd name="connsiteY4" fmla="*/ 2366 h 1373966"/>
              <a:gd name="connsiteX0" fmla="*/ 0 w 1220309"/>
              <a:gd name="connsiteY0" fmla="*/ 2366 h 1373966"/>
              <a:gd name="connsiteX1" fmla="*/ 292187 w 1220309"/>
              <a:gd name="connsiteY1" fmla="*/ 0 h 1373966"/>
              <a:gd name="connsiteX2" fmla="*/ 1220309 w 1220309"/>
              <a:gd name="connsiteY2" fmla="*/ 1046705 h 1373966"/>
              <a:gd name="connsiteX3" fmla="*/ 1219201 w 1220309"/>
              <a:gd name="connsiteY3" fmla="*/ 1373966 h 1373966"/>
              <a:gd name="connsiteX4" fmla="*/ 0 w 1220309"/>
              <a:gd name="connsiteY4" fmla="*/ 2366 h 137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" h="1373966">
                <a:moveTo>
                  <a:pt x="0" y="2366"/>
                </a:moveTo>
                <a:lnTo>
                  <a:pt x="292187" y="0"/>
                </a:lnTo>
                <a:lnTo>
                  <a:pt x="1220309" y="1046705"/>
                </a:lnTo>
                <a:cubicBezTo>
                  <a:pt x="1219940" y="1155792"/>
                  <a:pt x="1219570" y="1264879"/>
                  <a:pt x="1219201" y="1373966"/>
                </a:cubicBezTo>
                <a:lnTo>
                  <a:pt x="0" y="23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8D303B4B-D66B-4A9F-ABAA-28B15AE0307C}"/>
              </a:ext>
            </a:extLst>
          </p:cNvPr>
          <p:cNvSpPr/>
          <p:nvPr/>
        </p:nvSpPr>
        <p:spPr>
          <a:xfrm>
            <a:off x="8374890" y="-1390"/>
            <a:ext cx="763408" cy="857835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98055"/>
              <a:gd name="connsiteY0" fmla="*/ 69 h 1371669"/>
              <a:gd name="connsiteX1" fmla="*/ 485738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81251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88432"/>
              <a:gd name="connsiteY0" fmla="*/ 69 h 1371669"/>
              <a:gd name="connsiteX1" fmla="*/ 572681 w 1288432"/>
              <a:gd name="connsiteY1" fmla="*/ 0 h 1371669"/>
              <a:gd name="connsiteX2" fmla="*/ 1287186 w 1288432"/>
              <a:gd name="connsiteY2" fmla="*/ 750732 h 1371669"/>
              <a:gd name="connsiteX3" fmla="*/ 1288431 w 1288432"/>
              <a:gd name="connsiteY3" fmla="*/ 1371669 h 1371669"/>
              <a:gd name="connsiteX4" fmla="*/ 0 w 128843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432" h="1371669">
                <a:moveTo>
                  <a:pt x="0" y="69"/>
                </a:moveTo>
                <a:lnTo>
                  <a:pt x="572681" y="0"/>
                </a:lnTo>
                <a:lnTo>
                  <a:pt x="1287186" y="750732"/>
                </a:lnTo>
                <a:lnTo>
                  <a:pt x="1288431" y="1371669"/>
                </a:lnTo>
                <a:lnTo>
                  <a:pt x="0" y="6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ADB49D-11EB-4ACB-8FFA-901DBFEA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0973"/>
            <a:ext cx="5448301" cy="365125"/>
          </a:xfrm>
        </p:spPr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29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5D507-CB78-4CD3-AA1B-246F8FC6FDE0}"/>
              </a:ext>
            </a:extLst>
          </p:cNvPr>
          <p:cNvSpPr/>
          <p:nvPr/>
        </p:nvSpPr>
        <p:spPr>
          <a:xfrm>
            <a:off x="0" y="0"/>
            <a:ext cx="9144000" cy="140459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273047"/>
            <a:ext cx="7886700" cy="858501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Analisis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Dampak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 Usaha &amp;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Penilaian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Risiko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 (8.2)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A38966-3EB0-4B30-BDCD-1952891292E7}"/>
              </a:ext>
            </a:extLst>
          </p:cNvPr>
          <p:cNvGrpSpPr/>
          <p:nvPr/>
        </p:nvGrpSpPr>
        <p:grpSpPr>
          <a:xfrm>
            <a:off x="1359281" y="2079058"/>
            <a:ext cx="6881725" cy="4401096"/>
            <a:chOff x="791242" y="2079058"/>
            <a:chExt cx="6881725" cy="440109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E8EC4E3-9EE9-4FB9-8E0F-174D90B2F98E}"/>
                </a:ext>
              </a:extLst>
            </p:cNvPr>
            <p:cNvSpPr/>
            <p:nvPr/>
          </p:nvSpPr>
          <p:spPr>
            <a:xfrm>
              <a:off x="3303291" y="2079058"/>
              <a:ext cx="1794320" cy="1076592"/>
            </a:xfrm>
            <a:custGeom>
              <a:avLst/>
              <a:gdLst>
                <a:gd name="connsiteX0" fmla="*/ 0 w 1794320"/>
                <a:gd name="connsiteY0" fmla="*/ 107659 h 1076592"/>
                <a:gd name="connsiteX1" fmla="*/ 107659 w 1794320"/>
                <a:gd name="connsiteY1" fmla="*/ 0 h 1076592"/>
                <a:gd name="connsiteX2" fmla="*/ 1686661 w 1794320"/>
                <a:gd name="connsiteY2" fmla="*/ 0 h 1076592"/>
                <a:gd name="connsiteX3" fmla="*/ 1794320 w 1794320"/>
                <a:gd name="connsiteY3" fmla="*/ 107659 h 1076592"/>
                <a:gd name="connsiteX4" fmla="*/ 1794320 w 1794320"/>
                <a:gd name="connsiteY4" fmla="*/ 968933 h 1076592"/>
                <a:gd name="connsiteX5" fmla="*/ 1686661 w 1794320"/>
                <a:gd name="connsiteY5" fmla="*/ 1076592 h 1076592"/>
                <a:gd name="connsiteX6" fmla="*/ 107659 w 1794320"/>
                <a:gd name="connsiteY6" fmla="*/ 1076592 h 1076592"/>
                <a:gd name="connsiteX7" fmla="*/ 0 w 1794320"/>
                <a:gd name="connsiteY7" fmla="*/ 968933 h 1076592"/>
                <a:gd name="connsiteX8" fmla="*/ 0 w 1794320"/>
                <a:gd name="connsiteY8" fmla="*/ 107659 h 107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4320" h="1076592">
                  <a:moveTo>
                    <a:pt x="0" y="107659"/>
                  </a:moveTo>
                  <a:cubicBezTo>
                    <a:pt x="0" y="48201"/>
                    <a:pt x="48201" y="0"/>
                    <a:pt x="107659" y="0"/>
                  </a:cubicBezTo>
                  <a:lnTo>
                    <a:pt x="1686661" y="0"/>
                  </a:lnTo>
                  <a:cubicBezTo>
                    <a:pt x="1746119" y="0"/>
                    <a:pt x="1794320" y="48201"/>
                    <a:pt x="1794320" y="107659"/>
                  </a:cubicBezTo>
                  <a:lnTo>
                    <a:pt x="1794320" y="968933"/>
                  </a:lnTo>
                  <a:cubicBezTo>
                    <a:pt x="1794320" y="1028391"/>
                    <a:pt x="1746119" y="1076592"/>
                    <a:pt x="1686661" y="1076592"/>
                  </a:cubicBezTo>
                  <a:lnTo>
                    <a:pt x="107659" y="1076592"/>
                  </a:lnTo>
                  <a:cubicBezTo>
                    <a:pt x="48201" y="1076592"/>
                    <a:pt x="0" y="1028391"/>
                    <a:pt x="0" y="968933"/>
                  </a:cubicBezTo>
                  <a:lnTo>
                    <a:pt x="0" y="10765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6302" tIns="96302" rIns="96302" bIns="96302" numCol="1" spcCol="1270" anchor="ctr" anchorCtr="0">
              <a:noAutofit/>
            </a:bodyPr>
            <a:lstStyle/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Identifikasi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Fungsi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Bisnis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(8.2.2) 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17665A-DAF1-44A7-A6D0-CA8DEDF220D6}"/>
                </a:ext>
              </a:extLst>
            </p:cNvPr>
            <p:cNvSpPr/>
            <p:nvPr/>
          </p:nvSpPr>
          <p:spPr>
            <a:xfrm>
              <a:off x="5255512" y="2394858"/>
              <a:ext cx="380395" cy="444991"/>
            </a:xfrm>
            <a:custGeom>
              <a:avLst/>
              <a:gdLst>
                <a:gd name="connsiteX0" fmla="*/ 0 w 380395"/>
                <a:gd name="connsiteY0" fmla="*/ 88998 h 444991"/>
                <a:gd name="connsiteX1" fmla="*/ 190198 w 380395"/>
                <a:gd name="connsiteY1" fmla="*/ 88998 h 444991"/>
                <a:gd name="connsiteX2" fmla="*/ 190198 w 380395"/>
                <a:gd name="connsiteY2" fmla="*/ 0 h 444991"/>
                <a:gd name="connsiteX3" fmla="*/ 380395 w 380395"/>
                <a:gd name="connsiteY3" fmla="*/ 222496 h 444991"/>
                <a:gd name="connsiteX4" fmla="*/ 190198 w 380395"/>
                <a:gd name="connsiteY4" fmla="*/ 444991 h 444991"/>
                <a:gd name="connsiteX5" fmla="*/ 190198 w 380395"/>
                <a:gd name="connsiteY5" fmla="*/ 355993 h 444991"/>
                <a:gd name="connsiteX6" fmla="*/ 0 w 380395"/>
                <a:gd name="connsiteY6" fmla="*/ 355993 h 444991"/>
                <a:gd name="connsiteX7" fmla="*/ 0 w 380395"/>
                <a:gd name="connsiteY7" fmla="*/ 88998 h 4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395" h="444991">
                  <a:moveTo>
                    <a:pt x="0" y="88998"/>
                  </a:moveTo>
                  <a:lnTo>
                    <a:pt x="190198" y="88998"/>
                  </a:lnTo>
                  <a:lnTo>
                    <a:pt x="190198" y="0"/>
                  </a:lnTo>
                  <a:lnTo>
                    <a:pt x="380395" y="222496"/>
                  </a:lnTo>
                  <a:lnTo>
                    <a:pt x="190198" y="444991"/>
                  </a:lnTo>
                  <a:lnTo>
                    <a:pt x="190198" y="355993"/>
                  </a:lnTo>
                  <a:lnTo>
                    <a:pt x="0" y="355993"/>
                  </a:lnTo>
                  <a:lnTo>
                    <a:pt x="0" y="8899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8998" rIns="114118" bIns="88998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3104F0-F31B-401F-BDE5-AB32ADBFB808}"/>
                </a:ext>
              </a:extLst>
            </p:cNvPr>
            <p:cNvSpPr/>
            <p:nvPr/>
          </p:nvSpPr>
          <p:spPr>
            <a:xfrm>
              <a:off x="5815339" y="2079058"/>
              <a:ext cx="1794320" cy="1076592"/>
            </a:xfrm>
            <a:custGeom>
              <a:avLst/>
              <a:gdLst>
                <a:gd name="connsiteX0" fmla="*/ 0 w 1794320"/>
                <a:gd name="connsiteY0" fmla="*/ 107659 h 1076592"/>
                <a:gd name="connsiteX1" fmla="*/ 107659 w 1794320"/>
                <a:gd name="connsiteY1" fmla="*/ 0 h 1076592"/>
                <a:gd name="connsiteX2" fmla="*/ 1686661 w 1794320"/>
                <a:gd name="connsiteY2" fmla="*/ 0 h 1076592"/>
                <a:gd name="connsiteX3" fmla="*/ 1794320 w 1794320"/>
                <a:gd name="connsiteY3" fmla="*/ 107659 h 1076592"/>
                <a:gd name="connsiteX4" fmla="*/ 1794320 w 1794320"/>
                <a:gd name="connsiteY4" fmla="*/ 968933 h 1076592"/>
                <a:gd name="connsiteX5" fmla="*/ 1686661 w 1794320"/>
                <a:gd name="connsiteY5" fmla="*/ 1076592 h 1076592"/>
                <a:gd name="connsiteX6" fmla="*/ 107659 w 1794320"/>
                <a:gd name="connsiteY6" fmla="*/ 1076592 h 1076592"/>
                <a:gd name="connsiteX7" fmla="*/ 0 w 1794320"/>
                <a:gd name="connsiteY7" fmla="*/ 968933 h 1076592"/>
                <a:gd name="connsiteX8" fmla="*/ 0 w 1794320"/>
                <a:gd name="connsiteY8" fmla="*/ 107659 h 107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4320" h="1076592">
                  <a:moveTo>
                    <a:pt x="0" y="107659"/>
                  </a:moveTo>
                  <a:cubicBezTo>
                    <a:pt x="0" y="48201"/>
                    <a:pt x="48201" y="0"/>
                    <a:pt x="107659" y="0"/>
                  </a:cubicBezTo>
                  <a:lnTo>
                    <a:pt x="1686661" y="0"/>
                  </a:lnTo>
                  <a:cubicBezTo>
                    <a:pt x="1746119" y="0"/>
                    <a:pt x="1794320" y="48201"/>
                    <a:pt x="1794320" y="107659"/>
                  </a:cubicBezTo>
                  <a:lnTo>
                    <a:pt x="1794320" y="968933"/>
                  </a:lnTo>
                  <a:cubicBezTo>
                    <a:pt x="1794320" y="1028391"/>
                    <a:pt x="1746119" y="1076592"/>
                    <a:pt x="1686661" y="1076592"/>
                  </a:cubicBezTo>
                  <a:lnTo>
                    <a:pt x="107659" y="1076592"/>
                  </a:lnTo>
                  <a:cubicBezTo>
                    <a:pt x="48201" y="1076592"/>
                    <a:pt x="0" y="1028391"/>
                    <a:pt x="0" y="968933"/>
                  </a:cubicBezTo>
                  <a:lnTo>
                    <a:pt x="0" y="10765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732615"/>
                <a:satOff val="-7995"/>
                <a:lumOff val="294"/>
                <a:alphaOff val="0"/>
              </a:schemeClr>
            </a:fillRef>
            <a:effectRef idx="0">
              <a:schemeClr val="accent4">
                <a:hueOff val="1732615"/>
                <a:satOff val="-7995"/>
                <a:lumOff val="29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6302" tIns="96302" rIns="96302" bIns="96302" numCol="1" spcCol="1270" anchor="ctr" anchorCtr="0">
              <a:noAutofit/>
            </a:bodyPr>
            <a:lstStyle/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Identifikasi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Proses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Bisnis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(8.2.2)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DEA34A-2C57-4B9E-979F-1A0191E137F4}"/>
                </a:ext>
              </a:extLst>
            </p:cNvPr>
            <p:cNvSpPr/>
            <p:nvPr/>
          </p:nvSpPr>
          <p:spPr>
            <a:xfrm rot="5400000">
              <a:off x="6585609" y="3237737"/>
              <a:ext cx="380395" cy="444991"/>
            </a:xfrm>
            <a:custGeom>
              <a:avLst/>
              <a:gdLst>
                <a:gd name="connsiteX0" fmla="*/ 0 w 380395"/>
                <a:gd name="connsiteY0" fmla="*/ 88998 h 444991"/>
                <a:gd name="connsiteX1" fmla="*/ 190198 w 380395"/>
                <a:gd name="connsiteY1" fmla="*/ 88998 h 444991"/>
                <a:gd name="connsiteX2" fmla="*/ 190198 w 380395"/>
                <a:gd name="connsiteY2" fmla="*/ 0 h 444991"/>
                <a:gd name="connsiteX3" fmla="*/ 380395 w 380395"/>
                <a:gd name="connsiteY3" fmla="*/ 222496 h 444991"/>
                <a:gd name="connsiteX4" fmla="*/ 190198 w 380395"/>
                <a:gd name="connsiteY4" fmla="*/ 444991 h 444991"/>
                <a:gd name="connsiteX5" fmla="*/ 190198 w 380395"/>
                <a:gd name="connsiteY5" fmla="*/ 355993 h 444991"/>
                <a:gd name="connsiteX6" fmla="*/ 0 w 380395"/>
                <a:gd name="connsiteY6" fmla="*/ 355993 h 444991"/>
                <a:gd name="connsiteX7" fmla="*/ 0 w 380395"/>
                <a:gd name="connsiteY7" fmla="*/ 88998 h 4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395" h="444991">
                  <a:moveTo>
                    <a:pt x="0" y="88998"/>
                  </a:moveTo>
                  <a:lnTo>
                    <a:pt x="190198" y="88998"/>
                  </a:lnTo>
                  <a:lnTo>
                    <a:pt x="190198" y="0"/>
                  </a:lnTo>
                  <a:lnTo>
                    <a:pt x="380395" y="222496"/>
                  </a:lnTo>
                  <a:lnTo>
                    <a:pt x="190198" y="444991"/>
                  </a:lnTo>
                  <a:lnTo>
                    <a:pt x="190198" y="355993"/>
                  </a:lnTo>
                  <a:lnTo>
                    <a:pt x="0" y="355993"/>
                  </a:lnTo>
                  <a:lnTo>
                    <a:pt x="0" y="8899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2079139"/>
                <a:satOff val="-9594"/>
                <a:lumOff val="353"/>
                <a:alphaOff val="0"/>
              </a:schemeClr>
            </a:fillRef>
            <a:effectRef idx="0">
              <a:schemeClr val="accent4">
                <a:hueOff val="2079139"/>
                <a:satOff val="-9594"/>
                <a:lumOff val="35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8998" rIns="114118" bIns="88998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C6B132D-CD92-463D-924C-0D8208B7BCD9}"/>
                </a:ext>
              </a:extLst>
            </p:cNvPr>
            <p:cNvSpPr/>
            <p:nvPr/>
          </p:nvSpPr>
          <p:spPr>
            <a:xfrm>
              <a:off x="5878647" y="3688421"/>
              <a:ext cx="1794320" cy="1076592"/>
            </a:xfrm>
            <a:custGeom>
              <a:avLst/>
              <a:gdLst>
                <a:gd name="connsiteX0" fmla="*/ 0 w 1794320"/>
                <a:gd name="connsiteY0" fmla="*/ 107659 h 1076592"/>
                <a:gd name="connsiteX1" fmla="*/ 107659 w 1794320"/>
                <a:gd name="connsiteY1" fmla="*/ 0 h 1076592"/>
                <a:gd name="connsiteX2" fmla="*/ 1686661 w 1794320"/>
                <a:gd name="connsiteY2" fmla="*/ 0 h 1076592"/>
                <a:gd name="connsiteX3" fmla="*/ 1794320 w 1794320"/>
                <a:gd name="connsiteY3" fmla="*/ 107659 h 1076592"/>
                <a:gd name="connsiteX4" fmla="*/ 1794320 w 1794320"/>
                <a:gd name="connsiteY4" fmla="*/ 968933 h 1076592"/>
                <a:gd name="connsiteX5" fmla="*/ 1686661 w 1794320"/>
                <a:gd name="connsiteY5" fmla="*/ 1076592 h 1076592"/>
                <a:gd name="connsiteX6" fmla="*/ 107659 w 1794320"/>
                <a:gd name="connsiteY6" fmla="*/ 1076592 h 1076592"/>
                <a:gd name="connsiteX7" fmla="*/ 0 w 1794320"/>
                <a:gd name="connsiteY7" fmla="*/ 968933 h 1076592"/>
                <a:gd name="connsiteX8" fmla="*/ 0 w 1794320"/>
                <a:gd name="connsiteY8" fmla="*/ 107659 h 107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4320" h="1076592">
                  <a:moveTo>
                    <a:pt x="0" y="107659"/>
                  </a:moveTo>
                  <a:cubicBezTo>
                    <a:pt x="0" y="48201"/>
                    <a:pt x="48201" y="0"/>
                    <a:pt x="107659" y="0"/>
                  </a:cubicBezTo>
                  <a:lnTo>
                    <a:pt x="1686661" y="0"/>
                  </a:lnTo>
                  <a:cubicBezTo>
                    <a:pt x="1746119" y="0"/>
                    <a:pt x="1794320" y="48201"/>
                    <a:pt x="1794320" y="107659"/>
                  </a:cubicBezTo>
                  <a:lnTo>
                    <a:pt x="1794320" y="968933"/>
                  </a:lnTo>
                  <a:cubicBezTo>
                    <a:pt x="1794320" y="1028391"/>
                    <a:pt x="1746119" y="1076592"/>
                    <a:pt x="1686661" y="1076592"/>
                  </a:cubicBezTo>
                  <a:lnTo>
                    <a:pt x="107659" y="1076592"/>
                  </a:lnTo>
                  <a:cubicBezTo>
                    <a:pt x="48201" y="1076592"/>
                    <a:pt x="0" y="1028391"/>
                    <a:pt x="0" y="968933"/>
                  </a:cubicBezTo>
                  <a:lnTo>
                    <a:pt x="0" y="10765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3465231"/>
                <a:satOff val="-15989"/>
                <a:lumOff val="588"/>
                <a:alphaOff val="0"/>
              </a:schemeClr>
            </a:fillRef>
            <a:effectRef idx="0">
              <a:schemeClr val="accent4">
                <a:hueOff val="3465231"/>
                <a:satOff val="-15989"/>
                <a:lumOff val="58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6302" tIns="96302" rIns="96302" bIns="96302" numCol="1" spcCol="1270" anchor="ctr" anchorCtr="0">
              <a:noAutofit/>
            </a:bodyPr>
            <a:lstStyle/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Tetapkan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Faktor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Dampak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Bisnis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(8.2.2)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C6BFFC4-ECBE-46C2-8157-2C23688C22C6}"/>
                </a:ext>
              </a:extLst>
            </p:cNvPr>
            <p:cNvSpPr/>
            <p:nvPr/>
          </p:nvSpPr>
          <p:spPr>
            <a:xfrm rot="5400000">
              <a:off x="5214854" y="4069648"/>
              <a:ext cx="444991" cy="380395"/>
            </a:xfrm>
            <a:custGeom>
              <a:avLst/>
              <a:gdLst>
                <a:gd name="connsiteX0" fmla="*/ 0 w 380395"/>
                <a:gd name="connsiteY0" fmla="*/ 88998 h 444991"/>
                <a:gd name="connsiteX1" fmla="*/ 190198 w 380395"/>
                <a:gd name="connsiteY1" fmla="*/ 88998 h 444991"/>
                <a:gd name="connsiteX2" fmla="*/ 190198 w 380395"/>
                <a:gd name="connsiteY2" fmla="*/ 0 h 444991"/>
                <a:gd name="connsiteX3" fmla="*/ 380395 w 380395"/>
                <a:gd name="connsiteY3" fmla="*/ 222496 h 444991"/>
                <a:gd name="connsiteX4" fmla="*/ 190198 w 380395"/>
                <a:gd name="connsiteY4" fmla="*/ 444991 h 444991"/>
                <a:gd name="connsiteX5" fmla="*/ 190198 w 380395"/>
                <a:gd name="connsiteY5" fmla="*/ 355993 h 444991"/>
                <a:gd name="connsiteX6" fmla="*/ 0 w 380395"/>
                <a:gd name="connsiteY6" fmla="*/ 355993 h 444991"/>
                <a:gd name="connsiteX7" fmla="*/ 0 w 380395"/>
                <a:gd name="connsiteY7" fmla="*/ 88998 h 4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395" h="444991">
                  <a:moveTo>
                    <a:pt x="304316" y="0"/>
                  </a:moveTo>
                  <a:lnTo>
                    <a:pt x="304316" y="222496"/>
                  </a:lnTo>
                  <a:lnTo>
                    <a:pt x="380395" y="222496"/>
                  </a:lnTo>
                  <a:lnTo>
                    <a:pt x="190197" y="444991"/>
                  </a:lnTo>
                  <a:lnTo>
                    <a:pt x="0" y="222496"/>
                  </a:lnTo>
                  <a:lnTo>
                    <a:pt x="76079" y="222496"/>
                  </a:lnTo>
                  <a:lnTo>
                    <a:pt x="76079" y="0"/>
                  </a:lnTo>
                  <a:lnTo>
                    <a:pt x="304316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158277"/>
                <a:satOff val="-19187"/>
                <a:lumOff val="706"/>
                <a:alphaOff val="0"/>
              </a:schemeClr>
            </a:fillRef>
            <a:effectRef idx="0">
              <a:schemeClr val="accent4">
                <a:hueOff val="4158277"/>
                <a:satOff val="-19187"/>
                <a:lumOff val="70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998" tIns="0" rIns="88998" bIns="114118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8F2FD57-2F63-49C0-B246-0E79A17DE561}"/>
                </a:ext>
              </a:extLst>
            </p:cNvPr>
            <p:cNvSpPr/>
            <p:nvPr/>
          </p:nvSpPr>
          <p:spPr>
            <a:xfrm>
              <a:off x="3303291" y="3721551"/>
              <a:ext cx="1794320" cy="1076592"/>
            </a:xfrm>
            <a:custGeom>
              <a:avLst/>
              <a:gdLst>
                <a:gd name="connsiteX0" fmla="*/ 0 w 1794320"/>
                <a:gd name="connsiteY0" fmla="*/ 107659 h 1076592"/>
                <a:gd name="connsiteX1" fmla="*/ 107659 w 1794320"/>
                <a:gd name="connsiteY1" fmla="*/ 0 h 1076592"/>
                <a:gd name="connsiteX2" fmla="*/ 1686661 w 1794320"/>
                <a:gd name="connsiteY2" fmla="*/ 0 h 1076592"/>
                <a:gd name="connsiteX3" fmla="*/ 1794320 w 1794320"/>
                <a:gd name="connsiteY3" fmla="*/ 107659 h 1076592"/>
                <a:gd name="connsiteX4" fmla="*/ 1794320 w 1794320"/>
                <a:gd name="connsiteY4" fmla="*/ 968933 h 1076592"/>
                <a:gd name="connsiteX5" fmla="*/ 1686661 w 1794320"/>
                <a:gd name="connsiteY5" fmla="*/ 1076592 h 1076592"/>
                <a:gd name="connsiteX6" fmla="*/ 107659 w 1794320"/>
                <a:gd name="connsiteY6" fmla="*/ 1076592 h 1076592"/>
                <a:gd name="connsiteX7" fmla="*/ 0 w 1794320"/>
                <a:gd name="connsiteY7" fmla="*/ 968933 h 1076592"/>
                <a:gd name="connsiteX8" fmla="*/ 0 w 1794320"/>
                <a:gd name="connsiteY8" fmla="*/ 107659 h 107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4320" h="1076592">
                  <a:moveTo>
                    <a:pt x="0" y="107659"/>
                  </a:moveTo>
                  <a:cubicBezTo>
                    <a:pt x="0" y="48201"/>
                    <a:pt x="48201" y="0"/>
                    <a:pt x="107659" y="0"/>
                  </a:cubicBezTo>
                  <a:lnTo>
                    <a:pt x="1686661" y="0"/>
                  </a:lnTo>
                  <a:cubicBezTo>
                    <a:pt x="1746119" y="0"/>
                    <a:pt x="1794320" y="48201"/>
                    <a:pt x="1794320" y="107659"/>
                  </a:cubicBezTo>
                  <a:lnTo>
                    <a:pt x="1794320" y="968933"/>
                  </a:lnTo>
                  <a:cubicBezTo>
                    <a:pt x="1794320" y="1028391"/>
                    <a:pt x="1746119" y="1076592"/>
                    <a:pt x="1686661" y="1076592"/>
                  </a:cubicBezTo>
                  <a:lnTo>
                    <a:pt x="107659" y="1076592"/>
                  </a:lnTo>
                  <a:cubicBezTo>
                    <a:pt x="48201" y="1076592"/>
                    <a:pt x="0" y="1028391"/>
                    <a:pt x="0" y="968933"/>
                  </a:cubicBezTo>
                  <a:lnTo>
                    <a:pt x="0" y="10765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0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6302" tIns="96302" rIns="96302" bIns="96302" numCol="1" spcCol="1270" anchor="ctr" anchorCtr="0">
              <a:noAutofit/>
            </a:bodyPr>
            <a:lstStyle/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Penilaian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Dampak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Bisnis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(8.2.2)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DAFBC1-3283-4778-940B-EA18FC82C2F3}"/>
                </a:ext>
              </a:extLst>
            </p:cNvPr>
            <p:cNvSpPr/>
            <p:nvPr/>
          </p:nvSpPr>
          <p:spPr>
            <a:xfrm>
              <a:off x="2764995" y="4037350"/>
              <a:ext cx="380395" cy="444992"/>
            </a:xfrm>
            <a:custGeom>
              <a:avLst/>
              <a:gdLst>
                <a:gd name="connsiteX0" fmla="*/ 0 w 380395"/>
                <a:gd name="connsiteY0" fmla="*/ 88998 h 444991"/>
                <a:gd name="connsiteX1" fmla="*/ 190198 w 380395"/>
                <a:gd name="connsiteY1" fmla="*/ 88998 h 444991"/>
                <a:gd name="connsiteX2" fmla="*/ 190198 w 380395"/>
                <a:gd name="connsiteY2" fmla="*/ 0 h 444991"/>
                <a:gd name="connsiteX3" fmla="*/ 380395 w 380395"/>
                <a:gd name="connsiteY3" fmla="*/ 222496 h 444991"/>
                <a:gd name="connsiteX4" fmla="*/ 190198 w 380395"/>
                <a:gd name="connsiteY4" fmla="*/ 444991 h 444991"/>
                <a:gd name="connsiteX5" fmla="*/ 190198 w 380395"/>
                <a:gd name="connsiteY5" fmla="*/ 355993 h 444991"/>
                <a:gd name="connsiteX6" fmla="*/ 0 w 380395"/>
                <a:gd name="connsiteY6" fmla="*/ 355993 h 444991"/>
                <a:gd name="connsiteX7" fmla="*/ 0 w 380395"/>
                <a:gd name="connsiteY7" fmla="*/ 88998 h 4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395" h="444991">
                  <a:moveTo>
                    <a:pt x="380395" y="355993"/>
                  </a:moveTo>
                  <a:lnTo>
                    <a:pt x="190197" y="355993"/>
                  </a:lnTo>
                  <a:lnTo>
                    <a:pt x="190197" y="444991"/>
                  </a:lnTo>
                  <a:lnTo>
                    <a:pt x="0" y="222495"/>
                  </a:lnTo>
                  <a:lnTo>
                    <a:pt x="190197" y="0"/>
                  </a:lnTo>
                  <a:lnTo>
                    <a:pt x="190197" y="88998"/>
                  </a:lnTo>
                  <a:lnTo>
                    <a:pt x="380395" y="88998"/>
                  </a:lnTo>
                  <a:lnTo>
                    <a:pt x="380395" y="35599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6237415"/>
                <a:satOff val="-28781"/>
                <a:lumOff val="1059"/>
                <a:alphaOff val="0"/>
              </a:schemeClr>
            </a:fillRef>
            <a:effectRef idx="0">
              <a:schemeClr val="accent4">
                <a:hueOff val="6237415"/>
                <a:satOff val="-28781"/>
                <a:lumOff val="10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118" tIns="88999" rIns="0" bIns="88998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73A310A-B0D7-4B4F-BBAA-C605D03DA9A7}"/>
                </a:ext>
              </a:extLst>
            </p:cNvPr>
            <p:cNvSpPr/>
            <p:nvPr/>
          </p:nvSpPr>
          <p:spPr>
            <a:xfrm>
              <a:off x="791242" y="3721551"/>
              <a:ext cx="1794320" cy="1076592"/>
            </a:xfrm>
            <a:custGeom>
              <a:avLst/>
              <a:gdLst>
                <a:gd name="connsiteX0" fmla="*/ 0 w 1794320"/>
                <a:gd name="connsiteY0" fmla="*/ 107659 h 1076592"/>
                <a:gd name="connsiteX1" fmla="*/ 107659 w 1794320"/>
                <a:gd name="connsiteY1" fmla="*/ 0 h 1076592"/>
                <a:gd name="connsiteX2" fmla="*/ 1686661 w 1794320"/>
                <a:gd name="connsiteY2" fmla="*/ 0 h 1076592"/>
                <a:gd name="connsiteX3" fmla="*/ 1794320 w 1794320"/>
                <a:gd name="connsiteY3" fmla="*/ 107659 h 1076592"/>
                <a:gd name="connsiteX4" fmla="*/ 1794320 w 1794320"/>
                <a:gd name="connsiteY4" fmla="*/ 968933 h 1076592"/>
                <a:gd name="connsiteX5" fmla="*/ 1686661 w 1794320"/>
                <a:gd name="connsiteY5" fmla="*/ 1076592 h 1076592"/>
                <a:gd name="connsiteX6" fmla="*/ 107659 w 1794320"/>
                <a:gd name="connsiteY6" fmla="*/ 1076592 h 1076592"/>
                <a:gd name="connsiteX7" fmla="*/ 0 w 1794320"/>
                <a:gd name="connsiteY7" fmla="*/ 968933 h 1076592"/>
                <a:gd name="connsiteX8" fmla="*/ 0 w 1794320"/>
                <a:gd name="connsiteY8" fmla="*/ 107659 h 107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4320" h="1076592">
                  <a:moveTo>
                    <a:pt x="0" y="107659"/>
                  </a:moveTo>
                  <a:cubicBezTo>
                    <a:pt x="0" y="48201"/>
                    <a:pt x="48201" y="0"/>
                    <a:pt x="107659" y="0"/>
                  </a:cubicBezTo>
                  <a:lnTo>
                    <a:pt x="1686661" y="0"/>
                  </a:lnTo>
                  <a:cubicBezTo>
                    <a:pt x="1746119" y="0"/>
                    <a:pt x="1794320" y="48201"/>
                    <a:pt x="1794320" y="107659"/>
                  </a:cubicBezTo>
                  <a:lnTo>
                    <a:pt x="1794320" y="968933"/>
                  </a:lnTo>
                  <a:cubicBezTo>
                    <a:pt x="1794320" y="1028391"/>
                    <a:pt x="1746119" y="1076592"/>
                    <a:pt x="1686661" y="1076592"/>
                  </a:cubicBezTo>
                  <a:lnTo>
                    <a:pt x="107659" y="1076592"/>
                  </a:lnTo>
                  <a:cubicBezTo>
                    <a:pt x="48201" y="1076592"/>
                    <a:pt x="0" y="1028391"/>
                    <a:pt x="0" y="968933"/>
                  </a:cubicBezTo>
                  <a:lnTo>
                    <a:pt x="0" y="10765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6930461"/>
                <a:satOff val="-31979"/>
                <a:lumOff val="1177"/>
                <a:alphaOff val="0"/>
              </a:schemeClr>
            </a:fillRef>
            <a:effectRef idx="0">
              <a:schemeClr val="accent4">
                <a:hueOff val="6930461"/>
                <a:satOff val="-31979"/>
                <a:lumOff val="117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6302" tIns="96302" rIns="96302" bIns="96302" numCol="1" spcCol="1270" anchor="ctr" anchorCtr="0">
              <a:noAutofit/>
            </a:bodyPr>
            <a:lstStyle/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Penetapan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MTPD, RTO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87DB68-1DBF-4CFF-808D-6168C5D126B4}"/>
                </a:ext>
              </a:extLst>
            </p:cNvPr>
            <p:cNvSpPr/>
            <p:nvPr/>
          </p:nvSpPr>
          <p:spPr>
            <a:xfrm rot="16200000">
              <a:off x="1486585" y="4897130"/>
              <a:ext cx="380396" cy="444992"/>
            </a:xfrm>
            <a:custGeom>
              <a:avLst/>
              <a:gdLst>
                <a:gd name="connsiteX0" fmla="*/ 0 w 380395"/>
                <a:gd name="connsiteY0" fmla="*/ 88998 h 444991"/>
                <a:gd name="connsiteX1" fmla="*/ 190198 w 380395"/>
                <a:gd name="connsiteY1" fmla="*/ 88998 h 444991"/>
                <a:gd name="connsiteX2" fmla="*/ 190198 w 380395"/>
                <a:gd name="connsiteY2" fmla="*/ 0 h 444991"/>
                <a:gd name="connsiteX3" fmla="*/ 380395 w 380395"/>
                <a:gd name="connsiteY3" fmla="*/ 222496 h 444991"/>
                <a:gd name="connsiteX4" fmla="*/ 190198 w 380395"/>
                <a:gd name="connsiteY4" fmla="*/ 444991 h 444991"/>
                <a:gd name="connsiteX5" fmla="*/ 190198 w 380395"/>
                <a:gd name="connsiteY5" fmla="*/ 355993 h 444991"/>
                <a:gd name="connsiteX6" fmla="*/ 0 w 380395"/>
                <a:gd name="connsiteY6" fmla="*/ 355993 h 444991"/>
                <a:gd name="connsiteX7" fmla="*/ 0 w 380395"/>
                <a:gd name="connsiteY7" fmla="*/ 88998 h 4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395" h="444991">
                  <a:moveTo>
                    <a:pt x="380395" y="355993"/>
                  </a:moveTo>
                  <a:lnTo>
                    <a:pt x="190197" y="355993"/>
                  </a:lnTo>
                  <a:lnTo>
                    <a:pt x="190197" y="444991"/>
                  </a:lnTo>
                  <a:lnTo>
                    <a:pt x="0" y="222495"/>
                  </a:lnTo>
                  <a:lnTo>
                    <a:pt x="190197" y="0"/>
                  </a:lnTo>
                  <a:lnTo>
                    <a:pt x="190197" y="88998"/>
                  </a:lnTo>
                  <a:lnTo>
                    <a:pt x="380395" y="88998"/>
                  </a:lnTo>
                  <a:lnTo>
                    <a:pt x="380395" y="35599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8316554"/>
                <a:satOff val="-38374"/>
                <a:lumOff val="1412"/>
                <a:alphaOff val="0"/>
              </a:schemeClr>
            </a:fillRef>
            <a:effectRef idx="0">
              <a:schemeClr val="accent4">
                <a:hueOff val="8316554"/>
                <a:satOff val="-38374"/>
                <a:lumOff val="141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118" tIns="88999" rIns="1" bIns="88998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DFC918E-A7E7-468C-9D2D-7933E4564118}"/>
                </a:ext>
              </a:extLst>
            </p:cNvPr>
            <p:cNvSpPr/>
            <p:nvPr/>
          </p:nvSpPr>
          <p:spPr>
            <a:xfrm>
              <a:off x="791242" y="5403562"/>
              <a:ext cx="1794320" cy="1076592"/>
            </a:xfrm>
            <a:custGeom>
              <a:avLst/>
              <a:gdLst>
                <a:gd name="connsiteX0" fmla="*/ 0 w 1794320"/>
                <a:gd name="connsiteY0" fmla="*/ 107659 h 1076592"/>
                <a:gd name="connsiteX1" fmla="*/ 107659 w 1794320"/>
                <a:gd name="connsiteY1" fmla="*/ 0 h 1076592"/>
                <a:gd name="connsiteX2" fmla="*/ 1686661 w 1794320"/>
                <a:gd name="connsiteY2" fmla="*/ 0 h 1076592"/>
                <a:gd name="connsiteX3" fmla="*/ 1794320 w 1794320"/>
                <a:gd name="connsiteY3" fmla="*/ 107659 h 1076592"/>
                <a:gd name="connsiteX4" fmla="*/ 1794320 w 1794320"/>
                <a:gd name="connsiteY4" fmla="*/ 968933 h 1076592"/>
                <a:gd name="connsiteX5" fmla="*/ 1686661 w 1794320"/>
                <a:gd name="connsiteY5" fmla="*/ 1076592 h 1076592"/>
                <a:gd name="connsiteX6" fmla="*/ 107659 w 1794320"/>
                <a:gd name="connsiteY6" fmla="*/ 1076592 h 1076592"/>
                <a:gd name="connsiteX7" fmla="*/ 0 w 1794320"/>
                <a:gd name="connsiteY7" fmla="*/ 968933 h 1076592"/>
                <a:gd name="connsiteX8" fmla="*/ 0 w 1794320"/>
                <a:gd name="connsiteY8" fmla="*/ 107659 h 107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4320" h="1076592">
                  <a:moveTo>
                    <a:pt x="0" y="107659"/>
                  </a:moveTo>
                  <a:cubicBezTo>
                    <a:pt x="0" y="48201"/>
                    <a:pt x="48201" y="0"/>
                    <a:pt x="107659" y="0"/>
                  </a:cubicBezTo>
                  <a:lnTo>
                    <a:pt x="1686661" y="0"/>
                  </a:lnTo>
                  <a:cubicBezTo>
                    <a:pt x="1746119" y="0"/>
                    <a:pt x="1794320" y="48201"/>
                    <a:pt x="1794320" y="107659"/>
                  </a:cubicBezTo>
                  <a:lnTo>
                    <a:pt x="1794320" y="968933"/>
                  </a:lnTo>
                  <a:cubicBezTo>
                    <a:pt x="1794320" y="1028391"/>
                    <a:pt x="1746119" y="1076592"/>
                    <a:pt x="1686661" y="1076592"/>
                  </a:cubicBezTo>
                  <a:lnTo>
                    <a:pt x="107659" y="1076592"/>
                  </a:lnTo>
                  <a:cubicBezTo>
                    <a:pt x="48201" y="1076592"/>
                    <a:pt x="0" y="1028391"/>
                    <a:pt x="0" y="968933"/>
                  </a:cubicBezTo>
                  <a:lnTo>
                    <a:pt x="0" y="10765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8663077"/>
                <a:satOff val="-39973"/>
                <a:lumOff val="1471"/>
                <a:alphaOff val="0"/>
              </a:schemeClr>
            </a:fillRef>
            <a:effectRef idx="0">
              <a:schemeClr val="accent4">
                <a:hueOff val="8663077"/>
                <a:satOff val="-39973"/>
                <a:lumOff val="14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6302" tIns="96302" rIns="96302" bIns="96302" numCol="1" spcCol="1270" anchor="ctr" anchorCtr="0">
              <a:noAutofit/>
            </a:bodyPr>
            <a:lstStyle/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Penetapan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Strategi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Kelangsungan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Usaha (8.3)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45D572-6900-4666-BF62-ADAA69982B31}"/>
                </a:ext>
              </a:extLst>
            </p:cNvPr>
            <p:cNvSpPr/>
            <p:nvPr/>
          </p:nvSpPr>
          <p:spPr>
            <a:xfrm rot="16200000">
              <a:off x="2732696" y="5765515"/>
              <a:ext cx="444991" cy="380395"/>
            </a:xfrm>
            <a:custGeom>
              <a:avLst/>
              <a:gdLst>
                <a:gd name="connsiteX0" fmla="*/ 0 w 380395"/>
                <a:gd name="connsiteY0" fmla="*/ 88998 h 444991"/>
                <a:gd name="connsiteX1" fmla="*/ 190198 w 380395"/>
                <a:gd name="connsiteY1" fmla="*/ 88998 h 444991"/>
                <a:gd name="connsiteX2" fmla="*/ 190198 w 380395"/>
                <a:gd name="connsiteY2" fmla="*/ 0 h 444991"/>
                <a:gd name="connsiteX3" fmla="*/ 380395 w 380395"/>
                <a:gd name="connsiteY3" fmla="*/ 222496 h 444991"/>
                <a:gd name="connsiteX4" fmla="*/ 190198 w 380395"/>
                <a:gd name="connsiteY4" fmla="*/ 444991 h 444991"/>
                <a:gd name="connsiteX5" fmla="*/ 190198 w 380395"/>
                <a:gd name="connsiteY5" fmla="*/ 355993 h 444991"/>
                <a:gd name="connsiteX6" fmla="*/ 0 w 380395"/>
                <a:gd name="connsiteY6" fmla="*/ 355993 h 444991"/>
                <a:gd name="connsiteX7" fmla="*/ 0 w 380395"/>
                <a:gd name="connsiteY7" fmla="*/ 88998 h 4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395" h="444991">
                  <a:moveTo>
                    <a:pt x="304316" y="0"/>
                  </a:moveTo>
                  <a:lnTo>
                    <a:pt x="304316" y="222496"/>
                  </a:lnTo>
                  <a:lnTo>
                    <a:pt x="380395" y="222496"/>
                  </a:lnTo>
                  <a:lnTo>
                    <a:pt x="190197" y="444991"/>
                  </a:lnTo>
                  <a:lnTo>
                    <a:pt x="0" y="222496"/>
                  </a:lnTo>
                  <a:lnTo>
                    <a:pt x="76079" y="222496"/>
                  </a:lnTo>
                  <a:lnTo>
                    <a:pt x="76079" y="0"/>
                  </a:lnTo>
                  <a:lnTo>
                    <a:pt x="304316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0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998" tIns="0" rIns="88998" bIns="114118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8092A85-8123-45E0-A87A-346C027D7FC4}"/>
                </a:ext>
              </a:extLst>
            </p:cNvPr>
            <p:cNvSpPr/>
            <p:nvPr/>
          </p:nvSpPr>
          <p:spPr>
            <a:xfrm>
              <a:off x="3303291" y="5364044"/>
              <a:ext cx="1794320" cy="1076592"/>
            </a:xfrm>
            <a:custGeom>
              <a:avLst/>
              <a:gdLst>
                <a:gd name="connsiteX0" fmla="*/ 0 w 1794320"/>
                <a:gd name="connsiteY0" fmla="*/ 107659 h 1076592"/>
                <a:gd name="connsiteX1" fmla="*/ 107659 w 1794320"/>
                <a:gd name="connsiteY1" fmla="*/ 0 h 1076592"/>
                <a:gd name="connsiteX2" fmla="*/ 1686661 w 1794320"/>
                <a:gd name="connsiteY2" fmla="*/ 0 h 1076592"/>
                <a:gd name="connsiteX3" fmla="*/ 1794320 w 1794320"/>
                <a:gd name="connsiteY3" fmla="*/ 107659 h 1076592"/>
                <a:gd name="connsiteX4" fmla="*/ 1794320 w 1794320"/>
                <a:gd name="connsiteY4" fmla="*/ 968933 h 1076592"/>
                <a:gd name="connsiteX5" fmla="*/ 1686661 w 1794320"/>
                <a:gd name="connsiteY5" fmla="*/ 1076592 h 1076592"/>
                <a:gd name="connsiteX6" fmla="*/ 107659 w 1794320"/>
                <a:gd name="connsiteY6" fmla="*/ 1076592 h 1076592"/>
                <a:gd name="connsiteX7" fmla="*/ 0 w 1794320"/>
                <a:gd name="connsiteY7" fmla="*/ 968933 h 1076592"/>
                <a:gd name="connsiteX8" fmla="*/ 0 w 1794320"/>
                <a:gd name="connsiteY8" fmla="*/ 107659 h 107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4320" h="1076592">
                  <a:moveTo>
                    <a:pt x="0" y="107659"/>
                  </a:moveTo>
                  <a:cubicBezTo>
                    <a:pt x="0" y="48201"/>
                    <a:pt x="48201" y="0"/>
                    <a:pt x="107659" y="0"/>
                  </a:cubicBezTo>
                  <a:lnTo>
                    <a:pt x="1686661" y="0"/>
                  </a:lnTo>
                  <a:cubicBezTo>
                    <a:pt x="1746119" y="0"/>
                    <a:pt x="1794320" y="48201"/>
                    <a:pt x="1794320" y="107659"/>
                  </a:cubicBezTo>
                  <a:lnTo>
                    <a:pt x="1794320" y="968933"/>
                  </a:lnTo>
                  <a:cubicBezTo>
                    <a:pt x="1794320" y="1028391"/>
                    <a:pt x="1746119" y="1076592"/>
                    <a:pt x="1686661" y="1076592"/>
                  </a:cubicBezTo>
                  <a:lnTo>
                    <a:pt x="107659" y="1076592"/>
                  </a:lnTo>
                  <a:cubicBezTo>
                    <a:pt x="48201" y="1076592"/>
                    <a:pt x="0" y="1028391"/>
                    <a:pt x="0" y="968933"/>
                  </a:cubicBezTo>
                  <a:lnTo>
                    <a:pt x="0" y="10765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0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6302" tIns="96302" rIns="96302" bIns="96302" numCol="1" spcCol="1270" anchor="ctr" anchorCtr="0">
              <a:noAutofit/>
            </a:bodyPr>
            <a:lstStyle/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Penetapan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Prosedur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Kelangsungan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Usaha (8.4)</a:t>
              </a:r>
            </a:p>
          </p:txBody>
        </p:sp>
      </p:grpSp>
      <p:pic>
        <p:nvPicPr>
          <p:cNvPr id="6146" name="Picture 2" descr="Image result for tahapan">
            <a:extLst>
              <a:ext uri="{FF2B5EF4-FFF2-40B4-BE49-F238E27FC236}">
                <a16:creationId xmlns:a16="http://schemas.microsoft.com/office/drawing/2014/main" id="{1EF826B6-CCAA-4CD6-8E34-C7121C396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5" y="1404594"/>
            <a:ext cx="3206685" cy="215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0B9757-6527-4CCC-A22E-3C29258C630D}"/>
              </a:ext>
            </a:extLst>
          </p:cNvPr>
          <p:cNvSpPr/>
          <p:nvPr/>
        </p:nvSpPr>
        <p:spPr>
          <a:xfrm>
            <a:off x="1558647" y="2730288"/>
            <a:ext cx="1678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Impact Analysis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8" name="Picture 4" descr="Image result for finish">
            <a:extLst>
              <a:ext uri="{FF2B5EF4-FFF2-40B4-BE49-F238E27FC236}">
                <a16:creationId xmlns:a16="http://schemas.microsoft.com/office/drawing/2014/main" id="{DA988F89-2813-4450-A54C-5AFBFCA5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25" y="5007432"/>
            <a:ext cx="1621994" cy="162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29FACF8-90A2-411C-86EC-516E9380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296BF-14FE-4618-A15A-2B559458E8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CCE03-2F24-4072-9374-C7646D02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7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B0C8433-C241-4A6C-B649-79E9E5079CB2}"/>
              </a:ext>
            </a:extLst>
          </p:cNvPr>
          <p:cNvSpPr/>
          <p:nvPr/>
        </p:nvSpPr>
        <p:spPr>
          <a:xfrm>
            <a:off x="0" y="0"/>
            <a:ext cx="346956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249F455-9D2D-42BC-AABD-974BB89E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595" y="4267201"/>
            <a:ext cx="3182726" cy="2577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D9920-869B-4D3F-92EE-F943CE76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174" y="727041"/>
            <a:ext cx="3636569" cy="71596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</a:rPr>
              <a:t>STRATEGI</a:t>
            </a:r>
            <a:br>
              <a:rPr lang="en-US" sz="36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</a:rPr>
            </a:br>
            <a:r>
              <a:rPr lang="en-US" sz="36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</a:rPr>
              <a:t>KELANGSUNGAN</a:t>
            </a:r>
            <a:br>
              <a:rPr lang="en-US" sz="36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</a:rPr>
            </a:br>
            <a:r>
              <a:rPr lang="en-US" sz="36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</a:rPr>
              <a:t>USAHA (8.3)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048C93-67E1-40B1-AE09-BE66509D61D5}"/>
              </a:ext>
            </a:extLst>
          </p:cNvPr>
          <p:cNvSpPr/>
          <p:nvPr/>
        </p:nvSpPr>
        <p:spPr>
          <a:xfrm>
            <a:off x="3962400" y="1926765"/>
            <a:ext cx="1828800" cy="15240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Strategi</a:t>
            </a:r>
            <a:r>
              <a:rPr lang="en-US" dirty="0"/>
              <a:t> </a:t>
            </a:r>
            <a:r>
              <a:rPr lang="en-US" dirty="0" err="1"/>
              <a:t>Kelangsungan</a:t>
            </a:r>
            <a:r>
              <a:rPr lang="en-US" dirty="0"/>
              <a:t> Usaha </a:t>
            </a:r>
            <a:r>
              <a:rPr lang="en-US" dirty="0" err="1"/>
              <a:t>atau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Contingency Plan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C08663-7EFC-4D72-8AF8-156D4A71C994}"/>
              </a:ext>
            </a:extLst>
          </p:cNvPr>
          <p:cNvSpPr/>
          <p:nvPr/>
        </p:nvSpPr>
        <p:spPr>
          <a:xfrm>
            <a:off x="3962400" y="368917"/>
            <a:ext cx="1828800" cy="9906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Usaha &amp;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Risiko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FD2C0E4-87DD-4E29-A508-ECBEB78DC923}"/>
              </a:ext>
            </a:extLst>
          </p:cNvPr>
          <p:cNvSpPr/>
          <p:nvPr/>
        </p:nvSpPr>
        <p:spPr>
          <a:xfrm rot="16200000">
            <a:off x="4522573" y="1420645"/>
            <a:ext cx="647096" cy="444992"/>
          </a:xfrm>
          <a:custGeom>
            <a:avLst/>
            <a:gdLst>
              <a:gd name="connsiteX0" fmla="*/ 0 w 380395"/>
              <a:gd name="connsiteY0" fmla="*/ 88998 h 444991"/>
              <a:gd name="connsiteX1" fmla="*/ 190198 w 380395"/>
              <a:gd name="connsiteY1" fmla="*/ 88998 h 444991"/>
              <a:gd name="connsiteX2" fmla="*/ 190198 w 380395"/>
              <a:gd name="connsiteY2" fmla="*/ 0 h 444991"/>
              <a:gd name="connsiteX3" fmla="*/ 380395 w 380395"/>
              <a:gd name="connsiteY3" fmla="*/ 222496 h 444991"/>
              <a:gd name="connsiteX4" fmla="*/ 190198 w 380395"/>
              <a:gd name="connsiteY4" fmla="*/ 444991 h 444991"/>
              <a:gd name="connsiteX5" fmla="*/ 190198 w 380395"/>
              <a:gd name="connsiteY5" fmla="*/ 355993 h 444991"/>
              <a:gd name="connsiteX6" fmla="*/ 0 w 380395"/>
              <a:gd name="connsiteY6" fmla="*/ 355993 h 444991"/>
              <a:gd name="connsiteX7" fmla="*/ 0 w 380395"/>
              <a:gd name="connsiteY7" fmla="*/ 88998 h 44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395" h="444991">
                <a:moveTo>
                  <a:pt x="380395" y="355993"/>
                </a:moveTo>
                <a:lnTo>
                  <a:pt x="190197" y="355993"/>
                </a:lnTo>
                <a:lnTo>
                  <a:pt x="190197" y="444991"/>
                </a:lnTo>
                <a:lnTo>
                  <a:pt x="0" y="222495"/>
                </a:lnTo>
                <a:lnTo>
                  <a:pt x="190197" y="0"/>
                </a:lnTo>
                <a:lnTo>
                  <a:pt x="190197" y="88998"/>
                </a:lnTo>
                <a:lnTo>
                  <a:pt x="380395" y="88998"/>
                </a:lnTo>
                <a:lnTo>
                  <a:pt x="380395" y="355993"/>
                </a:lnTo>
                <a:close/>
              </a:path>
            </a:pathLst>
          </a:custGeom>
          <a:solidFill>
            <a:srgbClr val="FFC000">
              <a:hueOff val="6237415"/>
              <a:satOff val="-28781"/>
              <a:lumOff val="1059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114118" tIns="88999" rIns="0" bIns="88998" numCol="1" spcCol="1270" anchor="ctr" anchorCtr="0">
            <a:noAutofit/>
          </a:bodyPr>
          <a:lstStyle/>
          <a:p>
            <a:pPr marL="0" marR="0" lvl="0" indent="0" algn="ctr" defTabSz="6223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461691-F1DE-4D4A-BD6E-74D168BB75E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791200" y="838200"/>
            <a:ext cx="799613" cy="1850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62">
            <a:extLst>
              <a:ext uri="{FF2B5EF4-FFF2-40B4-BE49-F238E27FC236}">
                <a16:creationId xmlns:a16="http://schemas.microsoft.com/office/drawing/2014/main" id="{996B5BB8-428E-4783-807B-FC017028C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209" y="656314"/>
            <a:ext cx="22237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Tetap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bisa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melayani</a:t>
            </a:r>
            <a:endParaRPr 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pelanggan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dengan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batasan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tertentu</a:t>
            </a:r>
            <a:endParaRPr lang="en-US" sz="1800" dirty="0">
              <a:latin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0C0B43-18FE-4653-87C5-58B632B7E6BE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791200" y="2067985"/>
            <a:ext cx="799613" cy="620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62">
            <a:extLst>
              <a:ext uri="{FF2B5EF4-FFF2-40B4-BE49-F238E27FC236}">
                <a16:creationId xmlns:a16="http://schemas.microsoft.com/office/drawing/2014/main" id="{C0F91F7B-6F50-413D-A602-ABCDBACBD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209" y="1918930"/>
            <a:ext cx="23006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Melindungi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manusia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</a:rPr>
              <a:t>&amp; </a:t>
            </a:r>
            <a:r>
              <a:rPr lang="en-US" sz="1800" dirty="0" err="1">
                <a:latin typeface="Arial" panose="020B0604020202020204" pitchFamily="34" charset="0"/>
              </a:rPr>
              <a:t>lingkungan</a:t>
            </a:r>
            <a:endParaRPr lang="en-US" sz="1800" dirty="0">
              <a:latin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6033F9-0812-4DF6-B5CE-40A67F29377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791200" y="2688765"/>
            <a:ext cx="807819" cy="322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62">
            <a:extLst>
              <a:ext uri="{FF2B5EF4-FFF2-40B4-BE49-F238E27FC236}">
                <a16:creationId xmlns:a16="http://schemas.microsoft.com/office/drawing/2014/main" id="{2490370A-1B1A-44A1-BE24-6F5338F11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835" y="2849964"/>
            <a:ext cx="24923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Menjaga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kepentingan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dari</a:t>
            </a:r>
            <a:r>
              <a:rPr lang="en-US" sz="1800" dirty="0">
                <a:latin typeface="Arial" panose="020B0604020202020204" pitchFamily="34" charset="0"/>
              </a:rPr>
              <a:t> stakeholders </a:t>
            </a:r>
            <a:r>
              <a:rPr lang="en-US" sz="1800" dirty="0" err="1">
                <a:latin typeface="Arial" panose="020B0604020202020204" pitchFamily="34" charset="0"/>
              </a:rPr>
              <a:t>lainnya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25" name="TextBox 62">
            <a:extLst>
              <a:ext uri="{FF2B5EF4-FFF2-40B4-BE49-F238E27FC236}">
                <a16:creationId xmlns:a16="http://schemas.microsoft.com/office/drawing/2014/main" id="{4799974E-6F53-49BC-88F5-1CC9DC1E5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374" y="4235361"/>
            <a:ext cx="34934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600" dirty="0" err="1">
                <a:latin typeface="Arial" panose="020B0604020202020204" pitchFamily="34" charset="0"/>
              </a:rPr>
              <a:t>Sumber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daya</a:t>
            </a:r>
            <a:r>
              <a:rPr lang="en-US" sz="1600" dirty="0">
                <a:latin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</a:rPr>
              <a:t>dibutuhkan</a:t>
            </a:r>
            <a:r>
              <a:rPr lang="en-US" sz="1600" dirty="0">
                <a:latin typeface="Arial" panose="020B0604020202020204" pitchFamily="34" charset="0"/>
              </a:rPr>
              <a:t> :</a:t>
            </a:r>
          </a:p>
          <a:p>
            <a:pPr marL="285750" indent="-285750">
              <a:spcBef>
                <a:spcPct val="0"/>
              </a:spcBef>
            </a:pPr>
            <a:r>
              <a:rPr lang="en-US" sz="1600" dirty="0">
                <a:latin typeface="Arial" panose="020B0604020202020204" pitchFamily="34" charset="0"/>
              </a:rPr>
              <a:t>SDM</a:t>
            </a:r>
          </a:p>
          <a:p>
            <a:pPr marL="285750" indent="-285750">
              <a:spcBef>
                <a:spcPct val="0"/>
              </a:spcBef>
            </a:pPr>
            <a:r>
              <a:rPr lang="en-US" sz="1600" dirty="0">
                <a:latin typeface="Arial" panose="020B0604020202020204" pitchFamily="34" charset="0"/>
              </a:rPr>
              <a:t>IT</a:t>
            </a:r>
          </a:p>
          <a:p>
            <a:pPr marL="285750" indent="-285750">
              <a:spcBef>
                <a:spcPct val="0"/>
              </a:spcBef>
            </a:pPr>
            <a:r>
              <a:rPr lang="en-US" sz="1600" dirty="0" err="1">
                <a:latin typeface="Arial" panose="020B0604020202020204" pitchFamily="34" charset="0"/>
              </a:rPr>
              <a:t>Infrastruktur</a:t>
            </a:r>
            <a:endParaRPr lang="en-US" sz="1600" dirty="0">
              <a:latin typeface="Arial" panose="020B0604020202020204" pitchFamily="34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sz="1600" dirty="0" err="1">
                <a:latin typeface="Arial" panose="020B0604020202020204" pitchFamily="34" charset="0"/>
              </a:rPr>
              <a:t>Transportasi</a:t>
            </a:r>
            <a:endParaRPr lang="en-US" sz="1600" dirty="0">
              <a:latin typeface="Arial" panose="020B0604020202020204" pitchFamily="34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sz="1600" dirty="0" err="1">
                <a:latin typeface="Arial" panose="020B0604020202020204" pitchFamily="34" charset="0"/>
              </a:rPr>
              <a:t>Keuangan</a:t>
            </a:r>
            <a:endParaRPr lang="en-US" sz="1600" dirty="0">
              <a:latin typeface="Arial" panose="020B0604020202020204" pitchFamily="34" charset="0"/>
            </a:endParaRPr>
          </a:p>
          <a:p>
            <a:pPr marL="285750" indent="-285750">
              <a:spcBef>
                <a:spcPct val="0"/>
              </a:spcBef>
            </a:pPr>
            <a:r>
              <a:rPr lang="en-US" sz="1600" dirty="0">
                <a:latin typeface="Arial" panose="020B0604020202020204" pitchFamily="34" charset="0"/>
              </a:rPr>
              <a:t>Supplier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600" dirty="0">
              <a:latin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4F7504-BAE4-42E6-B5AC-0CBDACD64292}"/>
              </a:ext>
            </a:extLst>
          </p:cNvPr>
          <p:cNvCxnSpPr>
            <a:cxnSpLocks/>
          </p:cNvCxnSpPr>
          <p:nvPr/>
        </p:nvCxnSpPr>
        <p:spPr>
          <a:xfrm flipV="1">
            <a:off x="4572000" y="3594515"/>
            <a:ext cx="0" cy="672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FEA8C0B-7936-41F4-9125-41D29AB5B1F5}"/>
              </a:ext>
            </a:extLst>
          </p:cNvPr>
          <p:cNvSpPr/>
          <p:nvPr/>
        </p:nvSpPr>
        <p:spPr>
          <a:xfrm>
            <a:off x="6549209" y="307438"/>
            <a:ext cx="95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TUJUAN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308A1A5-73CD-4D82-9FC2-50005D757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86" t="-310" r="17093" b="310"/>
          <a:stretch/>
        </p:blipFill>
        <p:spPr>
          <a:xfrm>
            <a:off x="66240" y="2170044"/>
            <a:ext cx="3319567" cy="46349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5D7B5-A2C4-4E78-9252-C2255848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13FA1-2359-49D5-A509-4DE88D28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3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8006A5-1E17-4C9C-A4A6-E108619A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Strategi</a:t>
            </a:r>
            <a:r>
              <a:rPr lang="en-US" dirty="0"/>
              <a:t> </a:t>
            </a:r>
            <a:r>
              <a:rPr lang="en-US" dirty="0" err="1"/>
              <a:t>Kelangsungan</a:t>
            </a:r>
            <a:r>
              <a:rPr lang="en-US" dirty="0"/>
              <a:t> Usaha (8.3)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8ED79B-58CC-4B73-9C8A-6E8132020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751325"/>
              </p:ext>
            </p:extLst>
          </p:nvPr>
        </p:nvGraphicFramePr>
        <p:xfrm>
          <a:off x="304800" y="1295400"/>
          <a:ext cx="85344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807">
                  <a:extLst>
                    <a:ext uri="{9D8B030D-6E8A-4147-A177-3AD203B41FA5}">
                      <a16:colId xmlns:a16="http://schemas.microsoft.com/office/drawing/2014/main" val="4076818122"/>
                    </a:ext>
                  </a:extLst>
                </a:gridCol>
                <a:gridCol w="2172393">
                  <a:extLst>
                    <a:ext uri="{9D8B030D-6E8A-4147-A177-3AD203B41FA5}">
                      <a16:colId xmlns:a16="http://schemas.microsoft.com/office/drawing/2014/main" val="63460097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88370726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283387532"/>
                    </a:ext>
                  </a:extLst>
                </a:gridCol>
              </a:tblGrid>
              <a:tr h="8747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INSIDEN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DAMPAK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STRATEGI / CONTINGENCY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PEMULIHAN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477822"/>
                  </a:ext>
                </a:extLst>
              </a:tr>
              <a:tr h="874712">
                <a:tc>
                  <a:txBody>
                    <a:bodyPr/>
                    <a:lstStyle/>
                    <a:p>
                      <a:r>
                        <a:rPr lang="en-US" dirty="0" err="1"/>
                        <a:t>Kebakaran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pabrik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/>
                        <a:t>Tidak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bisa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memproduksi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mengirim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barang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pelanggan</a:t>
                      </a:r>
                      <a:endParaRPr lang="en-US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Korban </a:t>
                      </a:r>
                      <a:r>
                        <a:rPr lang="en-US" dirty="0" err="1"/>
                        <a:t>jiwa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Mengalihkan</a:t>
                      </a:r>
                      <a:r>
                        <a:rPr lang="en-US" dirty="0"/>
                        <a:t> proses </a:t>
                      </a:r>
                      <a:r>
                        <a:rPr lang="en-US" dirty="0" err="1"/>
                        <a:t>produksi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/ supplier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Mengevakuasi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karyawan</a:t>
                      </a:r>
                      <a:r>
                        <a:rPr lang="en-US" dirty="0"/>
                        <a:t> dan orang </a:t>
                      </a:r>
                      <a:r>
                        <a:rPr lang="en-US" dirty="0" err="1"/>
                        <a:t>didalam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perusahaan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Perbaikan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fasilitas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produksi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kurang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10 </a:t>
                      </a:r>
                      <a:r>
                        <a:rPr lang="en-US" dirty="0" err="1"/>
                        <a:t>bulan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Menyewa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tempat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proses </a:t>
                      </a:r>
                      <a:r>
                        <a:rPr lang="en-US" dirty="0" err="1"/>
                        <a:t>lainnya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900637"/>
                  </a:ext>
                </a:extLst>
              </a:tr>
              <a:tr h="874712">
                <a:tc>
                  <a:txBody>
                    <a:bodyPr/>
                    <a:lstStyle/>
                    <a:p>
                      <a:r>
                        <a:rPr lang="en-US" dirty="0" err="1"/>
                        <a:t>Listrik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padam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mendadak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/>
                        <a:t>Tidak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bisa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memproduksi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mengirim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barang</a:t>
                      </a:r>
                      <a:endParaRPr lang="en-US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/>
                        <a:t>Aktivitas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administrasi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terganggu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Mengaktifkan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genset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Koordinasi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PLN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Recovery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barang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stok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gudang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Mengaktifkan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mesin-mesin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setelah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listrik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menyala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kurang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30 </a:t>
                      </a:r>
                      <a:r>
                        <a:rPr lang="en-US" dirty="0" err="1"/>
                        <a:t>menit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506268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34FDDF-5DE2-4B58-96C9-0426033E7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6EF016-31A1-4358-9987-87FDC3B2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2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2110155" y="4132388"/>
            <a:ext cx="2321169" cy="2117267"/>
            <a:chOff x="2286000" y="4132385"/>
            <a:chExt cx="2514600" cy="2117267"/>
          </a:xfrm>
        </p:grpSpPr>
        <p:pic>
          <p:nvPicPr>
            <p:cNvPr id="13" name="Picture 12" descr="media sosial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0" y="4132385"/>
              <a:ext cx="2505808" cy="15474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275" name="TextBox 15"/>
            <p:cNvSpPr txBox="1">
              <a:spLocks noChangeArrowheads="1"/>
            </p:cNvSpPr>
            <p:nvPr/>
          </p:nvSpPr>
          <p:spPr bwMode="auto">
            <a:xfrm>
              <a:off x="2286000" y="5873267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46" dirty="0">
                  <a:solidFill>
                    <a:srgbClr val="0B1E23"/>
                  </a:solidFill>
                </a:rPr>
                <a:t>Media </a:t>
              </a:r>
              <a:r>
                <a:rPr lang="en-US" sz="1846" dirty="0" err="1">
                  <a:solidFill>
                    <a:srgbClr val="0B1E23"/>
                  </a:solidFill>
                </a:rPr>
                <a:t>Sosial</a:t>
              </a:r>
              <a:endParaRPr lang="en-US" sz="1846" dirty="0">
                <a:solidFill>
                  <a:srgbClr val="0B1E23"/>
                </a:solidFill>
              </a:endParaRP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5908431" y="1655890"/>
            <a:ext cx="2461846" cy="2124814"/>
            <a:chOff x="6400800" y="1655890"/>
            <a:chExt cx="2667000" cy="2124814"/>
          </a:xfrm>
        </p:grpSpPr>
        <p:pic>
          <p:nvPicPr>
            <p:cNvPr id="15" name="Picture 14" descr="dem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3" y="2152661"/>
              <a:ext cx="2546838" cy="1628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276" name="TextBox 16"/>
            <p:cNvSpPr txBox="1">
              <a:spLocks noChangeArrowheads="1"/>
            </p:cNvSpPr>
            <p:nvPr/>
          </p:nvSpPr>
          <p:spPr bwMode="auto">
            <a:xfrm>
              <a:off x="6400800" y="1655890"/>
              <a:ext cx="26670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46" dirty="0">
                  <a:solidFill>
                    <a:srgbClr val="0B1E23"/>
                  </a:solidFill>
                </a:rPr>
                <a:t>Masyarakat </a:t>
              </a:r>
              <a:r>
                <a:rPr lang="en-US" sz="1846" dirty="0" err="1">
                  <a:solidFill>
                    <a:srgbClr val="0B1E23"/>
                  </a:solidFill>
                </a:rPr>
                <a:t>Kritis</a:t>
              </a:r>
              <a:endParaRPr lang="en-US" sz="1846" dirty="0">
                <a:solidFill>
                  <a:srgbClr val="0B1E23"/>
                </a:solidFill>
              </a:endParaRPr>
            </a:p>
          </p:txBody>
        </p:sp>
      </p:grpSp>
      <p:grpSp>
        <p:nvGrpSpPr>
          <p:cNvPr id="4" name="Group 2"/>
          <p:cNvGrpSpPr/>
          <p:nvPr/>
        </p:nvGrpSpPr>
        <p:grpSpPr>
          <a:xfrm>
            <a:off x="3376246" y="1655890"/>
            <a:ext cx="2321169" cy="2119678"/>
            <a:chOff x="3657600" y="1655890"/>
            <a:chExt cx="2514600" cy="2119678"/>
          </a:xfrm>
        </p:grpSpPr>
        <p:sp>
          <p:nvSpPr>
            <p:cNvPr id="11277" name="TextBox 17"/>
            <p:cNvSpPr txBox="1">
              <a:spLocks noChangeArrowheads="1"/>
            </p:cNvSpPr>
            <p:nvPr/>
          </p:nvSpPr>
          <p:spPr bwMode="auto">
            <a:xfrm>
              <a:off x="3657600" y="1655890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22041" indent="-422041" algn="ctr">
                <a:defRPr/>
              </a:pPr>
              <a:r>
                <a:rPr lang="en-US" sz="1846" dirty="0" err="1">
                  <a:solidFill>
                    <a:srgbClr val="0B1E23"/>
                  </a:solidFill>
                </a:rPr>
                <a:t>Perubahan</a:t>
              </a:r>
              <a:r>
                <a:rPr lang="en-US" sz="1846" dirty="0">
                  <a:solidFill>
                    <a:srgbClr val="0B1E23"/>
                  </a:solidFill>
                </a:rPr>
                <a:t> </a:t>
              </a:r>
              <a:r>
                <a:rPr lang="en-US" sz="1846" dirty="0" err="1">
                  <a:solidFill>
                    <a:srgbClr val="0B1E23"/>
                  </a:solidFill>
                </a:rPr>
                <a:t>Budaya</a:t>
              </a:r>
              <a:endParaRPr lang="en-US" sz="1846" dirty="0">
                <a:solidFill>
                  <a:srgbClr val="0B1E23"/>
                </a:solidFill>
              </a:endParaRPr>
            </a:p>
          </p:txBody>
        </p:sp>
        <p:pic>
          <p:nvPicPr>
            <p:cNvPr id="21" name="Picture 20" descr="sibuk bbman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809" y="2157783"/>
              <a:ext cx="2431073" cy="16177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5" name="Group 5"/>
          <p:cNvGrpSpPr/>
          <p:nvPr/>
        </p:nvGrpSpPr>
        <p:grpSpPr>
          <a:xfrm>
            <a:off x="4853355" y="4132398"/>
            <a:ext cx="2321169" cy="2117257"/>
            <a:chOff x="5257800" y="4132395"/>
            <a:chExt cx="2514600" cy="2117257"/>
          </a:xfrm>
        </p:grpSpPr>
        <p:sp>
          <p:nvSpPr>
            <p:cNvPr id="11279" name="TextBox 19"/>
            <p:cNvSpPr txBox="1">
              <a:spLocks noChangeArrowheads="1"/>
            </p:cNvSpPr>
            <p:nvPr/>
          </p:nvSpPr>
          <p:spPr bwMode="auto">
            <a:xfrm>
              <a:off x="5257800" y="5873267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22041" indent="-422041" algn="ctr">
                <a:defRPr/>
              </a:pPr>
              <a:r>
                <a:rPr lang="en-US" sz="1846" dirty="0" err="1">
                  <a:solidFill>
                    <a:srgbClr val="0B1E23"/>
                  </a:solidFill>
                  <a:sym typeface="Wingdings" pitchFamily="2" charset="2"/>
                </a:rPr>
                <a:t>Kompetisi</a:t>
              </a:r>
              <a:endParaRPr lang="en-US" sz="1846" dirty="0">
                <a:solidFill>
                  <a:srgbClr val="0B1E23"/>
                </a:solidFill>
              </a:endParaRPr>
            </a:p>
          </p:txBody>
        </p:sp>
        <p:pic>
          <p:nvPicPr>
            <p:cNvPr id="22" name="Picture 21" descr="global competition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7800" y="4132395"/>
              <a:ext cx="2439866" cy="15503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6" name="Group 1"/>
          <p:cNvGrpSpPr/>
          <p:nvPr/>
        </p:nvGrpSpPr>
        <p:grpSpPr>
          <a:xfrm>
            <a:off x="693676" y="1655892"/>
            <a:ext cx="2511028" cy="2124815"/>
            <a:chOff x="751482" y="1655889"/>
            <a:chExt cx="2720280" cy="2124815"/>
          </a:xfrm>
        </p:grpSpPr>
        <p:sp>
          <p:nvSpPr>
            <p:cNvPr id="11278" name="TextBox 18"/>
            <p:cNvSpPr txBox="1">
              <a:spLocks noChangeArrowheads="1"/>
            </p:cNvSpPr>
            <p:nvPr/>
          </p:nvSpPr>
          <p:spPr bwMode="auto">
            <a:xfrm>
              <a:off x="751482" y="1655889"/>
              <a:ext cx="272028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846" dirty="0" err="1">
                  <a:solidFill>
                    <a:srgbClr val="0B1E23"/>
                  </a:solidFill>
                </a:rPr>
                <a:t>Perubahan</a:t>
              </a:r>
              <a:r>
                <a:rPr lang="en-US" sz="1846" dirty="0">
                  <a:solidFill>
                    <a:srgbClr val="0B1E23"/>
                  </a:solidFill>
                </a:rPr>
                <a:t> </a:t>
              </a:r>
              <a:r>
                <a:rPr lang="en-US" sz="1846" dirty="0" err="1">
                  <a:solidFill>
                    <a:srgbClr val="0B1E23"/>
                  </a:solidFill>
                </a:rPr>
                <a:t>Eksponsial</a:t>
              </a:r>
              <a:endParaRPr lang="en-US" sz="1846" dirty="0">
                <a:solidFill>
                  <a:srgbClr val="0B1E23"/>
                </a:solidFill>
              </a:endParaRPr>
            </a:p>
          </p:txBody>
        </p:sp>
        <p:pic>
          <p:nvPicPr>
            <p:cNvPr id="24" name="Picture 23" descr="eksponential.jpg">
              <a:hlinkClick r:id="rId7" action="ppaction://hlinkfile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203" y="2152661"/>
              <a:ext cx="2546838" cy="1628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6" name="Title 13"/>
          <p:cNvSpPr txBox="1">
            <a:spLocks/>
          </p:cNvSpPr>
          <p:nvPr/>
        </p:nvSpPr>
        <p:spPr bwMode="auto">
          <a:xfrm>
            <a:off x="3" y="0"/>
            <a:ext cx="9143999" cy="1195754"/>
          </a:xfrm>
          <a:prstGeom prst="rect">
            <a:avLst/>
          </a:prstGeom>
          <a:solidFill>
            <a:srgbClr val="C00000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62" kern="0" dirty="0" err="1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Fakta</a:t>
            </a:r>
            <a:r>
              <a:rPr lang="en-US" sz="4062" kern="0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 </a:t>
            </a:r>
            <a:r>
              <a:rPr lang="en-US" sz="4062" kern="0" dirty="0" err="1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Perubahan</a:t>
            </a:r>
            <a:endParaRPr lang="en-US" sz="4062" kern="0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BEF4F-276D-4448-BEA6-5232D50AF74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" y="1124744"/>
            <a:ext cx="914400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95DA-1283-4C0C-B5B4-0CE896F1A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1867164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9A7F065-3C7E-4C8A-A17C-6F5CC0B46762}"/>
              </a:ext>
            </a:extLst>
          </p:cNvPr>
          <p:cNvSpPr/>
          <p:nvPr/>
        </p:nvSpPr>
        <p:spPr>
          <a:xfrm>
            <a:off x="-1" y="0"/>
            <a:ext cx="28194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1C97AF-88E7-4ECA-BB46-815E1756AE5E}"/>
              </a:ext>
            </a:extLst>
          </p:cNvPr>
          <p:cNvSpPr/>
          <p:nvPr/>
        </p:nvSpPr>
        <p:spPr>
          <a:xfrm>
            <a:off x="2819400" y="0"/>
            <a:ext cx="875722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apezoid 22">
            <a:extLst>
              <a:ext uri="{FF2B5EF4-FFF2-40B4-BE49-F238E27FC236}">
                <a16:creationId xmlns:a16="http://schemas.microsoft.com/office/drawing/2014/main" id="{208FAA92-EA85-4B01-B944-556341402A65}"/>
              </a:ext>
            </a:extLst>
          </p:cNvPr>
          <p:cNvSpPr/>
          <p:nvPr/>
        </p:nvSpPr>
        <p:spPr>
          <a:xfrm flipV="1">
            <a:off x="2166167" y="3279342"/>
            <a:ext cx="1528955" cy="551139"/>
          </a:xfrm>
          <a:custGeom>
            <a:avLst/>
            <a:gdLst>
              <a:gd name="connsiteX0" fmla="*/ 0 w 762000"/>
              <a:gd name="connsiteY0" fmla="*/ 762000 h 762000"/>
              <a:gd name="connsiteX1" fmla="*/ 190500 w 762000"/>
              <a:gd name="connsiteY1" fmla="*/ 0 h 762000"/>
              <a:gd name="connsiteX2" fmla="*/ 571500 w 762000"/>
              <a:gd name="connsiteY2" fmla="*/ 0 h 762000"/>
              <a:gd name="connsiteX3" fmla="*/ 762000 w 762000"/>
              <a:gd name="connsiteY3" fmla="*/ 762000 h 762000"/>
              <a:gd name="connsiteX4" fmla="*/ 0 w 762000"/>
              <a:gd name="connsiteY4" fmla="*/ 762000 h 762000"/>
              <a:gd name="connsiteX0" fmla="*/ 0 w 1320265"/>
              <a:gd name="connsiteY0" fmla="*/ 762000 h 762000"/>
              <a:gd name="connsiteX1" fmla="*/ 190500 w 1320265"/>
              <a:gd name="connsiteY1" fmla="*/ 0 h 762000"/>
              <a:gd name="connsiteX2" fmla="*/ 571500 w 1320265"/>
              <a:gd name="connsiteY2" fmla="*/ 0 h 762000"/>
              <a:gd name="connsiteX3" fmla="*/ 1320265 w 1320265"/>
              <a:gd name="connsiteY3" fmla="*/ 386615 h 762000"/>
              <a:gd name="connsiteX4" fmla="*/ 0 w 1320265"/>
              <a:gd name="connsiteY4" fmla="*/ 762000 h 762000"/>
              <a:gd name="connsiteX0" fmla="*/ 0 w 1331896"/>
              <a:gd name="connsiteY0" fmla="*/ 896754 h 896754"/>
              <a:gd name="connsiteX1" fmla="*/ 190500 w 1331896"/>
              <a:gd name="connsiteY1" fmla="*/ 134754 h 896754"/>
              <a:gd name="connsiteX2" fmla="*/ 1331896 w 1331896"/>
              <a:gd name="connsiteY2" fmla="*/ 0 h 896754"/>
              <a:gd name="connsiteX3" fmla="*/ 1320265 w 1331896"/>
              <a:gd name="connsiteY3" fmla="*/ 521369 h 896754"/>
              <a:gd name="connsiteX4" fmla="*/ 0 w 1331896"/>
              <a:gd name="connsiteY4" fmla="*/ 896754 h 896754"/>
              <a:gd name="connsiteX0" fmla="*/ 0 w 1668780"/>
              <a:gd name="connsiteY0" fmla="*/ 1763028 h 1763028"/>
              <a:gd name="connsiteX1" fmla="*/ 527384 w 1668780"/>
              <a:gd name="connsiteY1" fmla="*/ 134754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76400"/>
              <a:gd name="connsiteY0" fmla="*/ 1763028 h 1763028"/>
              <a:gd name="connsiteX1" fmla="*/ 26870 w 1676400"/>
              <a:gd name="connsiteY1" fmla="*/ 1549668 h 1763028"/>
              <a:gd name="connsiteX2" fmla="*/ 1668780 w 1676400"/>
              <a:gd name="connsiteY2" fmla="*/ 0 h 1763028"/>
              <a:gd name="connsiteX3" fmla="*/ 1676400 w 1676400"/>
              <a:gd name="connsiteY3" fmla="*/ 530995 h 1763028"/>
              <a:gd name="connsiteX4" fmla="*/ 0 w 167640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47524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62528 w 1668780"/>
              <a:gd name="connsiteY3" fmla="*/ 712474 h 1763028"/>
              <a:gd name="connsiteX4" fmla="*/ 0 w 1668780"/>
              <a:gd name="connsiteY4" fmla="*/ 1763028 h 1763028"/>
              <a:gd name="connsiteX0" fmla="*/ 59191 w 1727971"/>
              <a:gd name="connsiteY0" fmla="*/ 1763028 h 1763028"/>
              <a:gd name="connsiteX1" fmla="*/ 0 w 1727971"/>
              <a:gd name="connsiteY1" fmla="*/ 1090798 h 1763028"/>
              <a:gd name="connsiteX2" fmla="*/ 1727971 w 1727971"/>
              <a:gd name="connsiteY2" fmla="*/ 0 h 1763028"/>
              <a:gd name="connsiteX3" fmla="*/ 1721719 w 1727971"/>
              <a:gd name="connsiteY3" fmla="*/ 712474 h 1763028"/>
              <a:gd name="connsiteX4" fmla="*/ 59191 w 1727971"/>
              <a:gd name="connsiteY4" fmla="*/ 1763028 h 1763028"/>
              <a:gd name="connsiteX0" fmla="*/ 0 w 1733325"/>
              <a:gd name="connsiteY0" fmla="*/ 1367692 h 1367692"/>
              <a:gd name="connsiteX1" fmla="*/ 5354 w 1733325"/>
              <a:gd name="connsiteY1" fmla="*/ 1090798 h 1367692"/>
              <a:gd name="connsiteX2" fmla="*/ 1733325 w 1733325"/>
              <a:gd name="connsiteY2" fmla="*/ 0 h 1367692"/>
              <a:gd name="connsiteX3" fmla="*/ 1727073 w 1733325"/>
              <a:gd name="connsiteY3" fmla="*/ 712474 h 1367692"/>
              <a:gd name="connsiteX4" fmla="*/ 0 w 1733325"/>
              <a:gd name="connsiteY4" fmla="*/ 1367692 h 1367692"/>
              <a:gd name="connsiteX0" fmla="*/ 0 w 1733325"/>
              <a:gd name="connsiteY0" fmla="*/ 1367692 h 1367692"/>
              <a:gd name="connsiteX1" fmla="*/ 32248 w 1733325"/>
              <a:gd name="connsiteY1" fmla="*/ 987395 h 1367692"/>
              <a:gd name="connsiteX2" fmla="*/ 1733325 w 1733325"/>
              <a:gd name="connsiteY2" fmla="*/ 0 h 1367692"/>
              <a:gd name="connsiteX3" fmla="*/ 1727073 w 1733325"/>
              <a:gd name="connsiteY3" fmla="*/ 712474 h 1367692"/>
              <a:gd name="connsiteX4" fmla="*/ 0 w 1733325"/>
              <a:gd name="connsiteY4" fmla="*/ 1367692 h 1367692"/>
              <a:gd name="connsiteX0" fmla="*/ 16161 w 1701077"/>
              <a:gd name="connsiteY0" fmla="*/ 1190431 h 1190431"/>
              <a:gd name="connsiteX1" fmla="*/ 0 w 1701077"/>
              <a:gd name="connsiteY1" fmla="*/ 987395 h 1190431"/>
              <a:gd name="connsiteX2" fmla="*/ 1701077 w 1701077"/>
              <a:gd name="connsiteY2" fmla="*/ 0 h 1190431"/>
              <a:gd name="connsiteX3" fmla="*/ 1694825 w 1701077"/>
              <a:gd name="connsiteY3" fmla="*/ 712474 h 1190431"/>
              <a:gd name="connsiteX4" fmla="*/ 16161 w 1701077"/>
              <a:gd name="connsiteY4" fmla="*/ 1190431 h 1190431"/>
              <a:gd name="connsiteX0" fmla="*/ 16161 w 1695698"/>
              <a:gd name="connsiteY0" fmla="*/ 1212589 h 1212589"/>
              <a:gd name="connsiteX1" fmla="*/ 0 w 1695698"/>
              <a:gd name="connsiteY1" fmla="*/ 1009553 h 1212589"/>
              <a:gd name="connsiteX2" fmla="*/ 1695698 w 1695698"/>
              <a:gd name="connsiteY2" fmla="*/ 0 h 1212589"/>
              <a:gd name="connsiteX3" fmla="*/ 1694825 w 1695698"/>
              <a:gd name="connsiteY3" fmla="*/ 734632 h 1212589"/>
              <a:gd name="connsiteX4" fmla="*/ 16161 w 1695698"/>
              <a:gd name="connsiteY4" fmla="*/ 1212589 h 1212589"/>
              <a:gd name="connsiteX0" fmla="*/ 0 w 1679537"/>
              <a:gd name="connsiteY0" fmla="*/ 1212589 h 1212589"/>
              <a:gd name="connsiteX1" fmla="*/ 150582 w 1679537"/>
              <a:gd name="connsiteY1" fmla="*/ 337439 h 1212589"/>
              <a:gd name="connsiteX2" fmla="*/ 1679537 w 1679537"/>
              <a:gd name="connsiteY2" fmla="*/ 0 h 1212589"/>
              <a:gd name="connsiteX3" fmla="*/ 1678664 w 1679537"/>
              <a:gd name="connsiteY3" fmla="*/ 734632 h 1212589"/>
              <a:gd name="connsiteX4" fmla="*/ 0 w 1679537"/>
              <a:gd name="connsiteY4" fmla="*/ 1212589 h 1212589"/>
              <a:gd name="connsiteX0" fmla="*/ 86086 w 1528955"/>
              <a:gd name="connsiteY0" fmla="*/ 496160 h 734631"/>
              <a:gd name="connsiteX1" fmla="*/ 0 w 1528955"/>
              <a:gd name="connsiteY1" fmla="*/ 337439 h 734631"/>
              <a:gd name="connsiteX2" fmla="*/ 1528955 w 1528955"/>
              <a:gd name="connsiteY2" fmla="*/ 0 h 734631"/>
              <a:gd name="connsiteX3" fmla="*/ 1528082 w 1528955"/>
              <a:gd name="connsiteY3" fmla="*/ 734632 h 734631"/>
              <a:gd name="connsiteX4" fmla="*/ 86086 w 1528955"/>
              <a:gd name="connsiteY4" fmla="*/ 496160 h 734631"/>
              <a:gd name="connsiteX0" fmla="*/ 134495 w 1528955"/>
              <a:gd name="connsiteY0" fmla="*/ 429687 h 734632"/>
              <a:gd name="connsiteX1" fmla="*/ 0 w 1528955"/>
              <a:gd name="connsiteY1" fmla="*/ 337439 h 734632"/>
              <a:gd name="connsiteX2" fmla="*/ 1528955 w 1528955"/>
              <a:gd name="connsiteY2" fmla="*/ 0 h 734632"/>
              <a:gd name="connsiteX3" fmla="*/ 1528082 w 1528955"/>
              <a:gd name="connsiteY3" fmla="*/ 734632 h 734632"/>
              <a:gd name="connsiteX4" fmla="*/ 134495 w 1528955"/>
              <a:gd name="connsiteY4" fmla="*/ 429687 h 734632"/>
              <a:gd name="connsiteX0" fmla="*/ 166768 w 1528955"/>
              <a:gd name="connsiteY0" fmla="*/ 400144 h 734632"/>
              <a:gd name="connsiteX1" fmla="*/ 0 w 1528955"/>
              <a:gd name="connsiteY1" fmla="*/ 337439 h 734632"/>
              <a:gd name="connsiteX2" fmla="*/ 1528955 w 1528955"/>
              <a:gd name="connsiteY2" fmla="*/ 0 h 734632"/>
              <a:gd name="connsiteX3" fmla="*/ 1528082 w 1528955"/>
              <a:gd name="connsiteY3" fmla="*/ 734632 h 734632"/>
              <a:gd name="connsiteX4" fmla="*/ 166768 w 1528955"/>
              <a:gd name="connsiteY4" fmla="*/ 400144 h 734632"/>
              <a:gd name="connsiteX0" fmla="*/ 188284 w 1528955"/>
              <a:gd name="connsiteY0" fmla="*/ 341057 h 734632"/>
              <a:gd name="connsiteX1" fmla="*/ 0 w 1528955"/>
              <a:gd name="connsiteY1" fmla="*/ 337439 h 734632"/>
              <a:gd name="connsiteX2" fmla="*/ 1528955 w 1528955"/>
              <a:gd name="connsiteY2" fmla="*/ 0 h 734632"/>
              <a:gd name="connsiteX3" fmla="*/ 1528082 w 1528955"/>
              <a:gd name="connsiteY3" fmla="*/ 734632 h 734632"/>
              <a:gd name="connsiteX4" fmla="*/ 188284 w 1528955"/>
              <a:gd name="connsiteY4" fmla="*/ 341057 h 734632"/>
              <a:gd name="connsiteX0" fmla="*/ 188284 w 1528955"/>
              <a:gd name="connsiteY0" fmla="*/ 363214 h 756789"/>
              <a:gd name="connsiteX1" fmla="*/ 0 w 1528955"/>
              <a:gd name="connsiteY1" fmla="*/ 359596 h 756789"/>
              <a:gd name="connsiteX2" fmla="*/ 1528955 w 1528955"/>
              <a:gd name="connsiteY2" fmla="*/ 0 h 756789"/>
              <a:gd name="connsiteX3" fmla="*/ 1528082 w 1528955"/>
              <a:gd name="connsiteY3" fmla="*/ 756789 h 756789"/>
              <a:gd name="connsiteX4" fmla="*/ 188284 w 1528955"/>
              <a:gd name="connsiteY4" fmla="*/ 363214 h 75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955" h="756789">
                <a:moveTo>
                  <a:pt x="188284" y="363214"/>
                </a:moveTo>
                <a:lnTo>
                  <a:pt x="0" y="359596"/>
                </a:lnTo>
                <a:lnTo>
                  <a:pt x="1528955" y="0"/>
                </a:lnTo>
                <a:lnTo>
                  <a:pt x="1528082" y="756789"/>
                </a:lnTo>
                <a:lnTo>
                  <a:pt x="188284" y="36321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apezoid 22">
            <a:extLst>
              <a:ext uri="{FF2B5EF4-FFF2-40B4-BE49-F238E27FC236}">
                <a16:creationId xmlns:a16="http://schemas.microsoft.com/office/drawing/2014/main" id="{3A5520B6-E1CB-4D76-84DA-9117A59081AB}"/>
              </a:ext>
            </a:extLst>
          </p:cNvPr>
          <p:cNvSpPr/>
          <p:nvPr/>
        </p:nvSpPr>
        <p:spPr>
          <a:xfrm flipV="1">
            <a:off x="1999424" y="3514682"/>
            <a:ext cx="1701077" cy="866942"/>
          </a:xfrm>
          <a:custGeom>
            <a:avLst/>
            <a:gdLst>
              <a:gd name="connsiteX0" fmla="*/ 0 w 762000"/>
              <a:gd name="connsiteY0" fmla="*/ 762000 h 762000"/>
              <a:gd name="connsiteX1" fmla="*/ 190500 w 762000"/>
              <a:gd name="connsiteY1" fmla="*/ 0 h 762000"/>
              <a:gd name="connsiteX2" fmla="*/ 571500 w 762000"/>
              <a:gd name="connsiteY2" fmla="*/ 0 h 762000"/>
              <a:gd name="connsiteX3" fmla="*/ 762000 w 762000"/>
              <a:gd name="connsiteY3" fmla="*/ 762000 h 762000"/>
              <a:gd name="connsiteX4" fmla="*/ 0 w 762000"/>
              <a:gd name="connsiteY4" fmla="*/ 762000 h 762000"/>
              <a:gd name="connsiteX0" fmla="*/ 0 w 1320265"/>
              <a:gd name="connsiteY0" fmla="*/ 762000 h 762000"/>
              <a:gd name="connsiteX1" fmla="*/ 190500 w 1320265"/>
              <a:gd name="connsiteY1" fmla="*/ 0 h 762000"/>
              <a:gd name="connsiteX2" fmla="*/ 571500 w 1320265"/>
              <a:gd name="connsiteY2" fmla="*/ 0 h 762000"/>
              <a:gd name="connsiteX3" fmla="*/ 1320265 w 1320265"/>
              <a:gd name="connsiteY3" fmla="*/ 386615 h 762000"/>
              <a:gd name="connsiteX4" fmla="*/ 0 w 1320265"/>
              <a:gd name="connsiteY4" fmla="*/ 762000 h 762000"/>
              <a:gd name="connsiteX0" fmla="*/ 0 w 1331896"/>
              <a:gd name="connsiteY0" fmla="*/ 896754 h 896754"/>
              <a:gd name="connsiteX1" fmla="*/ 190500 w 1331896"/>
              <a:gd name="connsiteY1" fmla="*/ 134754 h 896754"/>
              <a:gd name="connsiteX2" fmla="*/ 1331896 w 1331896"/>
              <a:gd name="connsiteY2" fmla="*/ 0 h 896754"/>
              <a:gd name="connsiteX3" fmla="*/ 1320265 w 1331896"/>
              <a:gd name="connsiteY3" fmla="*/ 521369 h 896754"/>
              <a:gd name="connsiteX4" fmla="*/ 0 w 1331896"/>
              <a:gd name="connsiteY4" fmla="*/ 896754 h 896754"/>
              <a:gd name="connsiteX0" fmla="*/ 0 w 1668780"/>
              <a:gd name="connsiteY0" fmla="*/ 1763028 h 1763028"/>
              <a:gd name="connsiteX1" fmla="*/ 527384 w 1668780"/>
              <a:gd name="connsiteY1" fmla="*/ 134754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76400"/>
              <a:gd name="connsiteY0" fmla="*/ 1763028 h 1763028"/>
              <a:gd name="connsiteX1" fmla="*/ 26870 w 1676400"/>
              <a:gd name="connsiteY1" fmla="*/ 1549668 h 1763028"/>
              <a:gd name="connsiteX2" fmla="*/ 1668780 w 1676400"/>
              <a:gd name="connsiteY2" fmla="*/ 0 h 1763028"/>
              <a:gd name="connsiteX3" fmla="*/ 1676400 w 1676400"/>
              <a:gd name="connsiteY3" fmla="*/ 530995 h 1763028"/>
              <a:gd name="connsiteX4" fmla="*/ 0 w 167640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47524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62528 w 1668780"/>
              <a:gd name="connsiteY3" fmla="*/ 712474 h 1763028"/>
              <a:gd name="connsiteX4" fmla="*/ 0 w 1668780"/>
              <a:gd name="connsiteY4" fmla="*/ 1763028 h 1763028"/>
              <a:gd name="connsiteX0" fmla="*/ 59191 w 1727971"/>
              <a:gd name="connsiteY0" fmla="*/ 1763028 h 1763028"/>
              <a:gd name="connsiteX1" fmla="*/ 0 w 1727971"/>
              <a:gd name="connsiteY1" fmla="*/ 1090798 h 1763028"/>
              <a:gd name="connsiteX2" fmla="*/ 1727971 w 1727971"/>
              <a:gd name="connsiteY2" fmla="*/ 0 h 1763028"/>
              <a:gd name="connsiteX3" fmla="*/ 1721719 w 1727971"/>
              <a:gd name="connsiteY3" fmla="*/ 712474 h 1763028"/>
              <a:gd name="connsiteX4" fmla="*/ 59191 w 1727971"/>
              <a:gd name="connsiteY4" fmla="*/ 1763028 h 1763028"/>
              <a:gd name="connsiteX0" fmla="*/ 0 w 1733325"/>
              <a:gd name="connsiteY0" fmla="*/ 1367692 h 1367692"/>
              <a:gd name="connsiteX1" fmla="*/ 5354 w 1733325"/>
              <a:gd name="connsiteY1" fmla="*/ 1090798 h 1367692"/>
              <a:gd name="connsiteX2" fmla="*/ 1733325 w 1733325"/>
              <a:gd name="connsiteY2" fmla="*/ 0 h 1367692"/>
              <a:gd name="connsiteX3" fmla="*/ 1727073 w 1733325"/>
              <a:gd name="connsiteY3" fmla="*/ 712474 h 1367692"/>
              <a:gd name="connsiteX4" fmla="*/ 0 w 1733325"/>
              <a:gd name="connsiteY4" fmla="*/ 1367692 h 1367692"/>
              <a:gd name="connsiteX0" fmla="*/ 0 w 1733325"/>
              <a:gd name="connsiteY0" fmla="*/ 1367692 h 1367692"/>
              <a:gd name="connsiteX1" fmla="*/ 32248 w 1733325"/>
              <a:gd name="connsiteY1" fmla="*/ 987395 h 1367692"/>
              <a:gd name="connsiteX2" fmla="*/ 1733325 w 1733325"/>
              <a:gd name="connsiteY2" fmla="*/ 0 h 1367692"/>
              <a:gd name="connsiteX3" fmla="*/ 1727073 w 1733325"/>
              <a:gd name="connsiteY3" fmla="*/ 712474 h 1367692"/>
              <a:gd name="connsiteX4" fmla="*/ 0 w 1733325"/>
              <a:gd name="connsiteY4" fmla="*/ 1367692 h 1367692"/>
              <a:gd name="connsiteX0" fmla="*/ 16161 w 1701077"/>
              <a:gd name="connsiteY0" fmla="*/ 1190431 h 1190431"/>
              <a:gd name="connsiteX1" fmla="*/ 0 w 1701077"/>
              <a:gd name="connsiteY1" fmla="*/ 987395 h 1190431"/>
              <a:gd name="connsiteX2" fmla="*/ 1701077 w 1701077"/>
              <a:gd name="connsiteY2" fmla="*/ 0 h 1190431"/>
              <a:gd name="connsiteX3" fmla="*/ 1694825 w 1701077"/>
              <a:gd name="connsiteY3" fmla="*/ 712474 h 1190431"/>
              <a:gd name="connsiteX4" fmla="*/ 16161 w 1701077"/>
              <a:gd name="connsiteY4" fmla="*/ 1190431 h 1190431"/>
              <a:gd name="connsiteX0" fmla="*/ 16161 w 1701077"/>
              <a:gd name="connsiteY0" fmla="*/ 1190431 h 1190431"/>
              <a:gd name="connsiteX1" fmla="*/ 0 w 1701077"/>
              <a:gd name="connsiteY1" fmla="*/ 987395 h 1190431"/>
              <a:gd name="connsiteX2" fmla="*/ 1701077 w 1701077"/>
              <a:gd name="connsiteY2" fmla="*/ 0 h 1190431"/>
              <a:gd name="connsiteX3" fmla="*/ 1689446 w 1701077"/>
              <a:gd name="connsiteY3" fmla="*/ 727247 h 1190431"/>
              <a:gd name="connsiteX4" fmla="*/ 16161 w 1701077"/>
              <a:gd name="connsiteY4" fmla="*/ 1190431 h 119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077" h="1190431">
                <a:moveTo>
                  <a:pt x="16161" y="1190431"/>
                </a:moveTo>
                <a:lnTo>
                  <a:pt x="0" y="987395"/>
                </a:lnTo>
                <a:lnTo>
                  <a:pt x="1701077" y="0"/>
                </a:lnTo>
                <a:lnTo>
                  <a:pt x="1689446" y="727247"/>
                </a:lnTo>
                <a:lnTo>
                  <a:pt x="16161" y="119043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apezoid 22">
            <a:extLst>
              <a:ext uri="{FF2B5EF4-FFF2-40B4-BE49-F238E27FC236}">
                <a16:creationId xmlns:a16="http://schemas.microsoft.com/office/drawing/2014/main" id="{8BFB8A31-C5E0-4153-B759-8D0677EA3946}"/>
              </a:ext>
            </a:extLst>
          </p:cNvPr>
          <p:cNvSpPr/>
          <p:nvPr/>
        </p:nvSpPr>
        <p:spPr>
          <a:xfrm flipV="1">
            <a:off x="2031721" y="3664684"/>
            <a:ext cx="1668780" cy="1283940"/>
          </a:xfrm>
          <a:custGeom>
            <a:avLst/>
            <a:gdLst>
              <a:gd name="connsiteX0" fmla="*/ 0 w 762000"/>
              <a:gd name="connsiteY0" fmla="*/ 762000 h 762000"/>
              <a:gd name="connsiteX1" fmla="*/ 190500 w 762000"/>
              <a:gd name="connsiteY1" fmla="*/ 0 h 762000"/>
              <a:gd name="connsiteX2" fmla="*/ 571500 w 762000"/>
              <a:gd name="connsiteY2" fmla="*/ 0 h 762000"/>
              <a:gd name="connsiteX3" fmla="*/ 762000 w 762000"/>
              <a:gd name="connsiteY3" fmla="*/ 762000 h 762000"/>
              <a:gd name="connsiteX4" fmla="*/ 0 w 762000"/>
              <a:gd name="connsiteY4" fmla="*/ 762000 h 762000"/>
              <a:gd name="connsiteX0" fmla="*/ 0 w 1320265"/>
              <a:gd name="connsiteY0" fmla="*/ 762000 h 762000"/>
              <a:gd name="connsiteX1" fmla="*/ 190500 w 1320265"/>
              <a:gd name="connsiteY1" fmla="*/ 0 h 762000"/>
              <a:gd name="connsiteX2" fmla="*/ 571500 w 1320265"/>
              <a:gd name="connsiteY2" fmla="*/ 0 h 762000"/>
              <a:gd name="connsiteX3" fmla="*/ 1320265 w 1320265"/>
              <a:gd name="connsiteY3" fmla="*/ 386615 h 762000"/>
              <a:gd name="connsiteX4" fmla="*/ 0 w 1320265"/>
              <a:gd name="connsiteY4" fmla="*/ 762000 h 762000"/>
              <a:gd name="connsiteX0" fmla="*/ 0 w 1331896"/>
              <a:gd name="connsiteY0" fmla="*/ 896754 h 896754"/>
              <a:gd name="connsiteX1" fmla="*/ 190500 w 1331896"/>
              <a:gd name="connsiteY1" fmla="*/ 134754 h 896754"/>
              <a:gd name="connsiteX2" fmla="*/ 1331896 w 1331896"/>
              <a:gd name="connsiteY2" fmla="*/ 0 h 896754"/>
              <a:gd name="connsiteX3" fmla="*/ 1320265 w 1331896"/>
              <a:gd name="connsiteY3" fmla="*/ 521369 h 896754"/>
              <a:gd name="connsiteX4" fmla="*/ 0 w 1331896"/>
              <a:gd name="connsiteY4" fmla="*/ 896754 h 896754"/>
              <a:gd name="connsiteX0" fmla="*/ 0 w 1668780"/>
              <a:gd name="connsiteY0" fmla="*/ 1763028 h 1763028"/>
              <a:gd name="connsiteX1" fmla="*/ 527384 w 1668780"/>
              <a:gd name="connsiteY1" fmla="*/ 134754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76400"/>
              <a:gd name="connsiteY0" fmla="*/ 1763028 h 1763028"/>
              <a:gd name="connsiteX1" fmla="*/ 26870 w 1676400"/>
              <a:gd name="connsiteY1" fmla="*/ 1549668 h 1763028"/>
              <a:gd name="connsiteX2" fmla="*/ 1668780 w 1676400"/>
              <a:gd name="connsiteY2" fmla="*/ 0 h 1763028"/>
              <a:gd name="connsiteX3" fmla="*/ 1676400 w 1676400"/>
              <a:gd name="connsiteY3" fmla="*/ 530995 h 1763028"/>
              <a:gd name="connsiteX4" fmla="*/ 0 w 167640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47524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62528 w 1668780"/>
              <a:gd name="connsiteY3" fmla="*/ 71247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59143 w 1668780"/>
              <a:gd name="connsiteY1" fmla="*/ 1570847 h 1763028"/>
              <a:gd name="connsiteX2" fmla="*/ 1668780 w 1668780"/>
              <a:gd name="connsiteY2" fmla="*/ 0 h 1763028"/>
              <a:gd name="connsiteX3" fmla="*/ 1662528 w 1668780"/>
              <a:gd name="connsiteY3" fmla="*/ 71247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59143 w 1668780"/>
              <a:gd name="connsiteY1" fmla="*/ 1570847 h 1763028"/>
              <a:gd name="connsiteX2" fmla="*/ 1668780 w 1668780"/>
              <a:gd name="connsiteY2" fmla="*/ 0 h 1763028"/>
              <a:gd name="connsiteX3" fmla="*/ 1662528 w 1668780"/>
              <a:gd name="connsiteY3" fmla="*/ 727246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43007 w 1668780"/>
              <a:gd name="connsiteY1" fmla="*/ 1519146 h 1763028"/>
              <a:gd name="connsiteX2" fmla="*/ 1668780 w 1668780"/>
              <a:gd name="connsiteY2" fmla="*/ 0 h 1763028"/>
              <a:gd name="connsiteX3" fmla="*/ 1662528 w 1668780"/>
              <a:gd name="connsiteY3" fmla="*/ 727246 h 1763028"/>
              <a:gd name="connsiteX4" fmla="*/ 0 w 1668780"/>
              <a:gd name="connsiteY4" fmla="*/ 1763028 h 176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780" h="1763028">
                <a:moveTo>
                  <a:pt x="0" y="1763028"/>
                </a:moveTo>
                <a:lnTo>
                  <a:pt x="43007" y="1519146"/>
                </a:lnTo>
                <a:lnTo>
                  <a:pt x="1668780" y="0"/>
                </a:lnTo>
                <a:lnTo>
                  <a:pt x="1662528" y="727246"/>
                </a:lnTo>
                <a:lnTo>
                  <a:pt x="0" y="176302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apezoid 22">
            <a:extLst>
              <a:ext uri="{FF2B5EF4-FFF2-40B4-BE49-F238E27FC236}">
                <a16:creationId xmlns:a16="http://schemas.microsoft.com/office/drawing/2014/main" id="{FC72945F-723F-46BC-A570-E4286E494171}"/>
              </a:ext>
            </a:extLst>
          </p:cNvPr>
          <p:cNvSpPr/>
          <p:nvPr/>
        </p:nvSpPr>
        <p:spPr>
          <a:xfrm flipV="1">
            <a:off x="2031721" y="3820294"/>
            <a:ext cx="1668780" cy="1685133"/>
          </a:xfrm>
          <a:custGeom>
            <a:avLst/>
            <a:gdLst>
              <a:gd name="connsiteX0" fmla="*/ 0 w 762000"/>
              <a:gd name="connsiteY0" fmla="*/ 762000 h 762000"/>
              <a:gd name="connsiteX1" fmla="*/ 190500 w 762000"/>
              <a:gd name="connsiteY1" fmla="*/ 0 h 762000"/>
              <a:gd name="connsiteX2" fmla="*/ 571500 w 762000"/>
              <a:gd name="connsiteY2" fmla="*/ 0 h 762000"/>
              <a:gd name="connsiteX3" fmla="*/ 762000 w 762000"/>
              <a:gd name="connsiteY3" fmla="*/ 762000 h 762000"/>
              <a:gd name="connsiteX4" fmla="*/ 0 w 762000"/>
              <a:gd name="connsiteY4" fmla="*/ 762000 h 762000"/>
              <a:gd name="connsiteX0" fmla="*/ 0 w 1320265"/>
              <a:gd name="connsiteY0" fmla="*/ 762000 h 762000"/>
              <a:gd name="connsiteX1" fmla="*/ 190500 w 1320265"/>
              <a:gd name="connsiteY1" fmla="*/ 0 h 762000"/>
              <a:gd name="connsiteX2" fmla="*/ 571500 w 1320265"/>
              <a:gd name="connsiteY2" fmla="*/ 0 h 762000"/>
              <a:gd name="connsiteX3" fmla="*/ 1320265 w 1320265"/>
              <a:gd name="connsiteY3" fmla="*/ 386615 h 762000"/>
              <a:gd name="connsiteX4" fmla="*/ 0 w 1320265"/>
              <a:gd name="connsiteY4" fmla="*/ 762000 h 762000"/>
              <a:gd name="connsiteX0" fmla="*/ 0 w 1331896"/>
              <a:gd name="connsiteY0" fmla="*/ 896754 h 896754"/>
              <a:gd name="connsiteX1" fmla="*/ 190500 w 1331896"/>
              <a:gd name="connsiteY1" fmla="*/ 134754 h 896754"/>
              <a:gd name="connsiteX2" fmla="*/ 1331896 w 1331896"/>
              <a:gd name="connsiteY2" fmla="*/ 0 h 896754"/>
              <a:gd name="connsiteX3" fmla="*/ 1320265 w 1331896"/>
              <a:gd name="connsiteY3" fmla="*/ 521369 h 896754"/>
              <a:gd name="connsiteX4" fmla="*/ 0 w 1331896"/>
              <a:gd name="connsiteY4" fmla="*/ 896754 h 896754"/>
              <a:gd name="connsiteX0" fmla="*/ 0 w 1668780"/>
              <a:gd name="connsiteY0" fmla="*/ 1763028 h 1763028"/>
              <a:gd name="connsiteX1" fmla="*/ 527384 w 1668780"/>
              <a:gd name="connsiteY1" fmla="*/ 134754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76400"/>
              <a:gd name="connsiteY0" fmla="*/ 1763028 h 1763028"/>
              <a:gd name="connsiteX1" fmla="*/ 26870 w 1676400"/>
              <a:gd name="connsiteY1" fmla="*/ 1549668 h 1763028"/>
              <a:gd name="connsiteX2" fmla="*/ 1668780 w 1676400"/>
              <a:gd name="connsiteY2" fmla="*/ 0 h 1763028"/>
              <a:gd name="connsiteX3" fmla="*/ 1676400 w 1676400"/>
              <a:gd name="connsiteY3" fmla="*/ 530995 h 1763028"/>
              <a:gd name="connsiteX4" fmla="*/ 0 w 167640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47524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33259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67906 w 1668780"/>
              <a:gd name="connsiteY3" fmla="*/ 54451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67906 w 1668780"/>
              <a:gd name="connsiteY3" fmla="*/ 561396 h 1763028"/>
              <a:gd name="connsiteX4" fmla="*/ 0 w 1668780"/>
              <a:gd name="connsiteY4" fmla="*/ 1763028 h 176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780" h="1763028">
                <a:moveTo>
                  <a:pt x="0" y="1763028"/>
                </a:moveTo>
                <a:lnTo>
                  <a:pt x="26870" y="1549668"/>
                </a:lnTo>
                <a:lnTo>
                  <a:pt x="1668780" y="0"/>
                </a:lnTo>
                <a:cubicBezTo>
                  <a:pt x="1668489" y="181505"/>
                  <a:pt x="1668197" y="379891"/>
                  <a:pt x="1667906" y="561396"/>
                </a:cubicBezTo>
                <a:lnTo>
                  <a:pt x="0" y="1763028"/>
                </a:lnTo>
                <a:close/>
              </a:path>
            </a:pathLst>
          </a:cu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C6BC1035-CF3C-4735-A94B-AAD940486342}"/>
              </a:ext>
            </a:extLst>
          </p:cNvPr>
          <p:cNvSpPr/>
          <p:nvPr/>
        </p:nvSpPr>
        <p:spPr>
          <a:xfrm>
            <a:off x="1968176" y="2728761"/>
            <a:ext cx="1722592" cy="923742"/>
          </a:xfrm>
          <a:custGeom>
            <a:avLst/>
            <a:gdLst>
              <a:gd name="connsiteX0" fmla="*/ 0 w 762000"/>
              <a:gd name="connsiteY0" fmla="*/ 762000 h 762000"/>
              <a:gd name="connsiteX1" fmla="*/ 190500 w 762000"/>
              <a:gd name="connsiteY1" fmla="*/ 0 h 762000"/>
              <a:gd name="connsiteX2" fmla="*/ 571500 w 762000"/>
              <a:gd name="connsiteY2" fmla="*/ 0 h 762000"/>
              <a:gd name="connsiteX3" fmla="*/ 762000 w 762000"/>
              <a:gd name="connsiteY3" fmla="*/ 762000 h 762000"/>
              <a:gd name="connsiteX4" fmla="*/ 0 w 762000"/>
              <a:gd name="connsiteY4" fmla="*/ 762000 h 762000"/>
              <a:gd name="connsiteX0" fmla="*/ 0 w 1320265"/>
              <a:gd name="connsiteY0" fmla="*/ 762000 h 762000"/>
              <a:gd name="connsiteX1" fmla="*/ 190500 w 1320265"/>
              <a:gd name="connsiteY1" fmla="*/ 0 h 762000"/>
              <a:gd name="connsiteX2" fmla="*/ 571500 w 1320265"/>
              <a:gd name="connsiteY2" fmla="*/ 0 h 762000"/>
              <a:gd name="connsiteX3" fmla="*/ 1320265 w 1320265"/>
              <a:gd name="connsiteY3" fmla="*/ 386615 h 762000"/>
              <a:gd name="connsiteX4" fmla="*/ 0 w 1320265"/>
              <a:gd name="connsiteY4" fmla="*/ 762000 h 762000"/>
              <a:gd name="connsiteX0" fmla="*/ 0 w 1331896"/>
              <a:gd name="connsiteY0" fmla="*/ 896754 h 896754"/>
              <a:gd name="connsiteX1" fmla="*/ 190500 w 1331896"/>
              <a:gd name="connsiteY1" fmla="*/ 134754 h 896754"/>
              <a:gd name="connsiteX2" fmla="*/ 1331896 w 1331896"/>
              <a:gd name="connsiteY2" fmla="*/ 0 h 896754"/>
              <a:gd name="connsiteX3" fmla="*/ 1320265 w 1331896"/>
              <a:gd name="connsiteY3" fmla="*/ 521369 h 896754"/>
              <a:gd name="connsiteX4" fmla="*/ 0 w 1331896"/>
              <a:gd name="connsiteY4" fmla="*/ 896754 h 896754"/>
              <a:gd name="connsiteX0" fmla="*/ 0 w 1668780"/>
              <a:gd name="connsiteY0" fmla="*/ 1763028 h 1763028"/>
              <a:gd name="connsiteX1" fmla="*/ 527384 w 1668780"/>
              <a:gd name="connsiteY1" fmla="*/ 134754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76400"/>
              <a:gd name="connsiteY0" fmla="*/ 1763028 h 1763028"/>
              <a:gd name="connsiteX1" fmla="*/ 26870 w 1676400"/>
              <a:gd name="connsiteY1" fmla="*/ 1549668 h 1763028"/>
              <a:gd name="connsiteX2" fmla="*/ 1668780 w 1676400"/>
              <a:gd name="connsiteY2" fmla="*/ 0 h 1763028"/>
              <a:gd name="connsiteX3" fmla="*/ 1676400 w 1676400"/>
              <a:gd name="connsiteY3" fmla="*/ 530995 h 1763028"/>
              <a:gd name="connsiteX4" fmla="*/ 0 w 167640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47524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62528 w 1668780"/>
              <a:gd name="connsiteY3" fmla="*/ 712474 h 1763028"/>
              <a:gd name="connsiteX4" fmla="*/ 0 w 1668780"/>
              <a:gd name="connsiteY4" fmla="*/ 1763028 h 1763028"/>
              <a:gd name="connsiteX0" fmla="*/ 59191 w 1727971"/>
              <a:gd name="connsiteY0" fmla="*/ 1763028 h 1763028"/>
              <a:gd name="connsiteX1" fmla="*/ 0 w 1727971"/>
              <a:gd name="connsiteY1" fmla="*/ 1090798 h 1763028"/>
              <a:gd name="connsiteX2" fmla="*/ 1727971 w 1727971"/>
              <a:gd name="connsiteY2" fmla="*/ 0 h 1763028"/>
              <a:gd name="connsiteX3" fmla="*/ 1721719 w 1727971"/>
              <a:gd name="connsiteY3" fmla="*/ 712474 h 1763028"/>
              <a:gd name="connsiteX4" fmla="*/ 59191 w 1727971"/>
              <a:gd name="connsiteY4" fmla="*/ 1763028 h 1763028"/>
              <a:gd name="connsiteX0" fmla="*/ 0 w 1733325"/>
              <a:gd name="connsiteY0" fmla="*/ 1367692 h 1367692"/>
              <a:gd name="connsiteX1" fmla="*/ 5354 w 1733325"/>
              <a:gd name="connsiteY1" fmla="*/ 1090798 h 1367692"/>
              <a:gd name="connsiteX2" fmla="*/ 1733325 w 1733325"/>
              <a:gd name="connsiteY2" fmla="*/ 0 h 1367692"/>
              <a:gd name="connsiteX3" fmla="*/ 1727073 w 1733325"/>
              <a:gd name="connsiteY3" fmla="*/ 712474 h 1367692"/>
              <a:gd name="connsiteX4" fmla="*/ 0 w 1733325"/>
              <a:gd name="connsiteY4" fmla="*/ 1367692 h 1367692"/>
              <a:gd name="connsiteX0" fmla="*/ 5403 w 1727971"/>
              <a:gd name="connsiteY0" fmla="*/ 1233562 h 1233562"/>
              <a:gd name="connsiteX1" fmla="*/ 0 w 1727971"/>
              <a:gd name="connsiteY1" fmla="*/ 1090798 h 1233562"/>
              <a:gd name="connsiteX2" fmla="*/ 1727971 w 1727971"/>
              <a:gd name="connsiteY2" fmla="*/ 0 h 1233562"/>
              <a:gd name="connsiteX3" fmla="*/ 1721719 w 1727971"/>
              <a:gd name="connsiteY3" fmla="*/ 712474 h 1233562"/>
              <a:gd name="connsiteX4" fmla="*/ 5403 w 1727971"/>
              <a:gd name="connsiteY4" fmla="*/ 1233562 h 1233562"/>
              <a:gd name="connsiteX0" fmla="*/ 5403 w 1721719"/>
              <a:gd name="connsiteY0" fmla="*/ 1240622 h 1240622"/>
              <a:gd name="connsiteX1" fmla="*/ 0 w 1721719"/>
              <a:gd name="connsiteY1" fmla="*/ 1097858 h 1240622"/>
              <a:gd name="connsiteX2" fmla="*/ 1717213 w 1721719"/>
              <a:gd name="connsiteY2" fmla="*/ 0 h 1240622"/>
              <a:gd name="connsiteX3" fmla="*/ 1721719 w 1721719"/>
              <a:gd name="connsiteY3" fmla="*/ 719534 h 1240622"/>
              <a:gd name="connsiteX4" fmla="*/ 5403 w 1721719"/>
              <a:gd name="connsiteY4" fmla="*/ 1240622 h 1240622"/>
              <a:gd name="connsiteX0" fmla="*/ 5403 w 1722592"/>
              <a:gd name="connsiteY0" fmla="*/ 1212384 h 1212384"/>
              <a:gd name="connsiteX1" fmla="*/ 0 w 1722592"/>
              <a:gd name="connsiteY1" fmla="*/ 1069620 h 1212384"/>
              <a:gd name="connsiteX2" fmla="*/ 1722592 w 1722592"/>
              <a:gd name="connsiteY2" fmla="*/ 0 h 1212384"/>
              <a:gd name="connsiteX3" fmla="*/ 1721719 w 1722592"/>
              <a:gd name="connsiteY3" fmla="*/ 691296 h 1212384"/>
              <a:gd name="connsiteX4" fmla="*/ 5403 w 1722592"/>
              <a:gd name="connsiteY4" fmla="*/ 1212384 h 12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592" h="1212384">
                <a:moveTo>
                  <a:pt x="5403" y="1212384"/>
                </a:moveTo>
                <a:lnTo>
                  <a:pt x="0" y="1069620"/>
                </a:lnTo>
                <a:lnTo>
                  <a:pt x="1722592" y="0"/>
                </a:lnTo>
                <a:lnTo>
                  <a:pt x="1721719" y="691296"/>
                </a:lnTo>
                <a:lnTo>
                  <a:pt x="5403" y="121238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2">
            <a:extLst>
              <a:ext uri="{FF2B5EF4-FFF2-40B4-BE49-F238E27FC236}">
                <a16:creationId xmlns:a16="http://schemas.microsoft.com/office/drawing/2014/main" id="{81E33DF9-551B-46B4-BD18-5B657A24DA0E}"/>
              </a:ext>
            </a:extLst>
          </p:cNvPr>
          <p:cNvSpPr/>
          <p:nvPr/>
        </p:nvSpPr>
        <p:spPr>
          <a:xfrm>
            <a:off x="2025316" y="2172668"/>
            <a:ext cx="1663401" cy="1321774"/>
          </a:xfrm>
          <a:custGeom>
            <a:avLst/>
            <a:gdLst>
              <a:gd name="connsiteX0" fmla="*/ 0 w 762000"/>
              <a:gd name="connsiteY0" fmla="*/ 762000 h 762000"/>
              <a:gd name="connsiteX1" fmla="*/ 190500 w 762000"/>
              <a:gd name="connsiteY1" fmla="*/ 0 h 762000"/>
              <a:gd name="connsiteX2" fmla="*/ 571500 w 762000"/>
              <a:gd name="connsiteY2" fmla="*/ 0 h 762000"/>
              <a:gd name="connsiteX3" fmla="*/ 762000 w 762000"/>
              <a:gd name="connsiteY3" fmla="*/ 762000 h 762000"/>
              <a:gd name="connsiteX4" fmla="*/ 0 w 762000"/>
              <a:gd name="connsiteY4" fmla="*/ 762000 h 762000"/>
              <a:gd name="connsiteX0" fmla="*/ 0 w 1320265"/>
              <a:gd name="connsiteY0" fmla="*/ 762000 h 762000"/>
              <a:gd name="connsiteX1" fmla="*/ 190500 w 1320265"/>
              <a:gd name="connsiteY1" fmla="*/ 0 h 762000"/>
              <a:gd name="connsiteX2" fmla="*/ 571500 w 1320265"/>
              <a:gd name="connsiteY2" fmla="*/ 0 h 762000"/>
              <a:gd name="connsiteX3" fmla="*/ 1320265 w 1320265"/>
              <a:gd name="connsiteY3" fmla="*/ 386615 h 762000"/>
              <a:gd name="connsiteX4" fmla="*/ 0 w 1320265"/>
              <a:gd name="connsiteY4" fmla="*/ 762000 h 762000"/>
              <a:gd name="connsiteX0" fmla="*/ 0 w 1331896"/>
              <a:gd name="connsiteY0" fmla="*/ 896754 h 896754"/>
              <a:gd name="connsiteX1" fmla="*/ 190500 w 1331896"/>
              <a:gd name="connsiteY1" fmla="*/ 134754 h 896754"/>
              <a:gd name="connsiteX2" fmla="*/ 1331896 w 1331896"/>
              <a:gd name="connsiteY2" fmla="*/ 0 h 896754"/>
              <a:gd name="connsiteX3" fmla="*/ 1320265 w 1331896"/>
              <a:gd name="connsiteY3" fmla="*/ 521369 h 896754"/>
              <a:gd name="connsiteX4" fmla="*/ 0 w 1331896"/>
              <a:gd name="connsiteY4" fmla="*/ 896754 h 896754"/>
              <a:gd name="connsiteX0" fmla="*/ 0 w 1668780"/>
              <a:gd name="connsiteY0" fmla="*/ 1763028 h 1763028"/>
              <a:gd name="connsiteX1" fmla="*/ 527384 w 1668780"/>
              <a:gd name="connsiteY1" fmla="*/ 134754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76400"/>
              <a:gd name="connsiteY0" fmla="*/ 1763028 h 1763028"/>
              <a:gd name="connsiteX1" fmla="*/ 26870 w 1676400"/>
              <a:gd name="connsiteY1" fmla="*/ 1549668 h 1763028"/>
              <a:gd name="connsiteX2" fmla="*/ 1668780 w 1676400"/>
              <a:gd name="connsiteY2" fmla="*/ 0 h 1763028"/>
              <a:gd name="connsiteX3" fmla="*/ 1676400 w 1676400"/>
              <a:gd name="connsiteY3" fmla="*/ 530995 h 1763028"/>
              <a:gd name="connsiteX4" fmla="*/ 0 w 167640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47524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62528 w 1668780"/>
              <a:gd name="connsiteY3" fmla="*/ 71247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59143 w 1668780"/>
              <a:gd name="connsiteY1" fmla="*/ 1570847 h 1763028"/>
              <a:gd name="connsiteX2" fmla="*/ 1668780 w 1668780"/>
              <a:gd name="connsiteY2" fmla="*/ 0 h 1763028"/>
              <a:gd name="connsiteX3" fmla="*/ 1662528 w 1668780"/>
              <a:gd name="connsiteY3" fmla="*/ 712474 h 1763028"/>
              <a:gd name="connsiteX4" fmla="*/ 0 w 1668780"/>
              <a:gd name="connsiteY4" fmla="*/ 1763028 h 1763028"/>
              <a:gd name="connsiteX0" fmla="*/ 0 w 1663401"/>
              <a:gd name="connsiteY0" fmla="*/ 1734789 h 1734789"/>
              <a:gd name="connsiteX1" fmla="*/ 59143 w 1663401"/>
              <a:gd name="connsiteY1" fmla="*/ 1542608 h 1734789"/>
              <a:gd name="connsiteX2" fmla="*/ 1663401 w 1663401"/>
              <a:gd name="connsiteY2" fmla="*/ 0 h 1734789"/>
              <a:gd name="connsiteX3" fmla="*/ 1662528 w 1663401"/>
              <a:gd name="connsiteY3" fmla="*/ 684235 h 1734789"/>
              <a:gd name="connsiteX4" fmla="*/ 0 w 1663401"/>
              <a:gd name="connsiteY4" fmla="*/ 1734789 h 173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401" h="1734789">
                <a:moveTo>
                  <a:pt x="0" y="1734789"/>
                </a:moveTo>
                <a:lnTo>
                  <a:pt x="59143" y="1542608"/>
                </a:lnTo>
                <a:lnTo>
                  <a:pt x="1663401" y="0"/>
                </a:lnTo>
                <a:lnTo>
                  <a:pt x="1662528" y="684235"/>
                </a:lnTo>
                <a:lnTo>
                  <a:pt x="0" y="1734789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343FFE27-B271-463F-A114-A4A08BEEC7FC}"/>
              </a:ext>
            </a:extLst>
          </p:cNvPr>
          <p:cNvSpPr/>
          <p:nvPr/>
        </p:nvSpPr>
        <p:spPr>
          <a:xfrm>
            <a:off x="2036075" y="1601709"/>
            <a:ext cx="1668780" cy="1763028"/>
          </a:xfrm>
          <a:custGeom>
            <a:avLst/>
            <a:gdLst>
              <a:gd name="connsiteX0" fmla="*/ 0 w 762000"/>
              <a:gd name="connsiteY0" fmla="*/ 762000 h 762000"/>
              <a:gd name="connsiteX1" fmla="*/ 190500 w 762000"/>
              <a:gd name="connsiteY1" fmla="*/ 0 h 762000"/>
              <a:gd name="connsiteX2" fmla="*/ 571500 w 762000"/>
              <a:gd name="connsiteY2" fmla="*/ 0 h 762000"/>
              <a:gd name="connsiteX3" fmla="*/ 762000 w 762000"/>
              <a:gd name="connsiteY3" fmla="*/ 762000 h 762000"/>
              <a:gd name="connsiteX4" fmla="*/ 0 w 762000"/>
              <a:gd name="connsiteY4" fmla="*/ 762000 h 762000"/>
              <a:gd name="connsiteX0" fmla="*/ 0 w 1320265"/>
              <a:gd name="connsiteY0" fmla="*/ 762000 h 762000"/>
              <a:gd name="connsiteX1" fmla="*/ 190500 w 1320265"/>
              <a:gd name="connsiteY1" fmla="*/ 0 h 762000"/>
              <a:gd name="connsiteX2" fmla="*/ 571500 w 1320265"/>
              <a:gd name="connsiteY2" fmla="*/ 0 h 762000"/>
              <a:gd name="connsiteX3" fmla="*/ 1320265 w 1320265"/>
              <a:gd name="connsiteY3" fmla="*/ 386615 h 762000"/>
              <a:gd name="connsiteX4" fmla="*/ 0 w 1320265"/>
              <a:gd name="connsiteY4" fmla="*/ 762000 h 762000"/>
              <a:gd name="connsiteX0" fmla="*/ 0 w 1331896"/>
              <a:gd name="connsiteY0" fmla="*/ 896754 h 896754"/>
              <a:gd name="connsiteX1" fmla="*/ 190500 w 1331896"/>
              <a:gd name="connsiteY1" fmla="*/ 134754 h 896754"/>
              <a:gd name="connsiteX2" fmla="*/ 1331896 w 1331896"/>
              <a:gd name="connsiteY2" fmla="*/ 0 h 896754"/>
              <a:gd name="connsiteX3" fmla="*/ 1320265 w 1331896"/>
              <a:gd name="connsiteY3" fmla="*/ 521369 h 896754"/>
              <a:gd name="connsiteX4" fmla="*/ 0 w 1331896"/>
              <a:gd name="connsiteY4" fmla="*/ 896754 h 896754"/>
              <a:gd name="connsiteX0" fmla="*/ 0 w 1668780"/>
              <a:gd name="connsiteY0" fmla="*/ 1763028 h 1763028"/>
              <a:gd name="connsiteX1" fmla="*/ 527384 w 1668780"/>
              <a:gd name="connsiteY1" fmla="*/ 134754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21369 h 1763028"/>
              <a:gd name="connsiteX4" fmla="*/ 0 w 1668780"/>
              <a:gd name="connsiteY4" fmla="*/ 1763028 h 1763028"/>
              <a:gd name="connsiteX0" fmla="*/ 0 w 1676400"/>
              <a:gd name="connsiteY0" fmla="*/ 1763028 h 1763028"/>
              <a:gd name="connsiteX1" fmla="*/ 26870 w 1676400"/>
              <a:gd name="connsiteY1" fmla="*/ 1549668 h 1763028"/>
              <a:gd name="connsiteX2" fmla="*/ 1668780 w 1676400"/>
              <a:gd name="connsiteY2" fmla="*/ 0 h 1763028"/>
              <a:gd name="connsiteX3" fmla="*/ 1676400 w 1676400"/>
              <a:gd name="connsiteY3" fmla="*/ 530995 h 1763028"/>
              <a:gd name="connsiteX4" fmla="*/ 0 w 167640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47524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11744 h 1763028"/>
              <a:gd name="connsiteX4" fmla="*/ 0 w 1668780"/>
              <a:gd name="connsiteY4" fmla="*/ 1763028 h 1763028"/>
              <a:gd name="connsiteX0" fmla="*/ 0 w 1668780"/>
              <a:gd name="connsiteY0" fmla="*/ 1763028 h 1763028"/>
              <a:gd name="connsiteX1" fmla="*/ 26870 w 1668780"/>
              <a:gd name="connsiteY1" fmla="*/ 1549668 h 1763028"/>
              <a:gd name="connsiteX2" fmla="*/ 1668780 w 1668780"/>
              <a:gd name="connsiteY2" fmla="*/ 0 h 1763028"/>
              <a:gd name="connsiteX3" fmla="*/ 1657149 w 1668780"/>
              <a:gd name="connsiteY3" fmla="*/ 533259 h 1763028"/>
              <a:gd name="connsiteX4" fmla="*/ 0 w 1668780"/>
              <a:gd name="connsiteY4" fmla="*/ 1763028 h 176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780" h="1763028">
                <a:moveTo>
                  <a:pt x="0" y="1763028"/>
                </a:moveTo>
                <a:lnTo>
                  <a:pt x="26870" y="1549668"/>
                </a:lnTo>
                <a:lnTo>
                  <a:pt x="1668780" y="0"/>
                </a:lnTo>
                <a:lnTo>
                  <a:pt x="1657149" y="533259"/>
                </a:lnTo>
                <a:lnTo>
                  <a:pt x="0" y="176302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51BA76-3739-4DF1-BAFC-7F7CC0AA3502}"/>
              </a:ext>
            </a:extLst>
          </p:cNvPr>
          <p:cNvSpPr/>
          <p:nvPr/>
        </p:nvSpPr>
        <p:spPr>
          <a:xfrm>
            <a:off x="152400" y="2362199"/>
            <a:ext cx="2514600" cy="25146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B4C35A8-8CC0-41B5-8311-239BD43744EA}"/>
              </a:ext>
            </a:extLst>
          </p:cNvPr>
          <p:cNvSpPr/>
          <p:nvPr/>
        </p:nvSpPr>
        <p:spPr>
          <a:xfrm>
            <a:off x="3687462" y="466825"/>
            <a:ext cx="5442904" cy="1668337"/>
          </a:xfrm>
          <a:custGeom>
            <a:avLst/>
            <a:gdLst>
              <a:gd name="connsiteX0" fmla="*/ 0 w 5151739"/>
              <a:gd name="connsiteY0" fmla="*/ 0 h 534962"/>
              <a:gd name="connsiteX1" fmla="*/ 5151739 w 5151739"/>
              <a:gd name="connsiteY1" fmla="*/ 0 h 534962"/>
              <a:gd name="connsiteX2" fmla="*/ 5151739 w 5151739"/>
              <a:gd name="connsiteY2" fmla="*/ 534962 h 534962"/>
              <a:gd name="connsiteX3" fmla="*/ 0 w 5151739"/>
              <a:gd name="connsiteY3" fmla="*/ 534962 h 534962"/>
              <a:gd name="connsiteX4" fmla="*/ 0 w 5151739"/>
              <a:gd name="connsiteY4" fmla="*/ 0 h 534962"/>
              <a:gd name="connsiteX0" fmla="*/ 0 w 5151739"/>
              <a:gd name="connsiteY0" fmla="*/ 1624264 h 2159226"/>
              <a:gd name="connsiteX1" fmla="*/ 2252128 w 5151739"/>
              <a:gd name="connsiteY1" fmla="*/ 0 h 2159226"/>
              <a:gd name="connsiteX2" fmla="*/ 5151739 w 5151739"/>
              <a:gd name="connsiteY2" fmla="*/ 2159226 h 2159226"/>
              <a:gd name="connsiteX3" fmla="*/ 0 w 5151739"/>
              <a:gd name="connsiteY3" fmla="*/ 2159226 h 2159226"/>
              <a:gd name="connsiteX4" fmla="*/ 0 w 5151739"/>
              <a:gd name="connsiteY4" fmla="*/ 1624264 h 2159226"/>
              <a:gd name="connsiteX0" fmla="*/ 0 w 5151739"/>
              <a:gd name="connsiteY0" fmla="*/ 1588169 h 2123131"/>
              <a:gd name="connsiteX1" fmla="*/ 1843055 w 5151739"/>
              <a:gd name="connsiteY1" fmla="*/ 0 h 2123131"/>
              <a:gd name="connsiteX2" fmla="*/ 5151739 w 5151739"/>
              <a:gd name="connsiteY2" fmla="*/ 2123131 h 2123131"/>
              <a:gd name="connsiteX3" fmla="*/ 0 w 5151739"/>
              <a:gd name="connsiteY3" fmla="*/ 2123131 h 2123131"/>
              <a:gd name="connsiteX4" fmla="*/ 0 w 5151739"/>
              <a:gd name="connsiteY4" fmla="*/ 1588169 h 2123131"/>
              <a:gd name="connsiteX0" fmla="*/ 0 w 5151739"/>
              <a:gd name="connsiteY0" fmla="*/ 661737 h 1196699"/>
              <a:gd name="connsiteX1" fmla="*/ 3334971 w 5151739"/>
              <a:gd name="connsiteY1" fmla="*/ 0 h 1196699"/>
              <a:gd name="connsiteX2" fmla="*/ 5151739 w 5151739"/>
              <a:gd name="connsiteY2" fmla="*/ 1196699 h 1196699"/>
              <a:gd name="connsiteX3" fmla="*/ 0 w 5151739"/>
              <a:gd name="connsiteY3" fmla="*/ 1196699 h 1196699"/>
              <a:gd name="connsiteX4" fmla="*/ 0 w 5151739"/>
              <a:gd name="connsiteY4" fmla="*/ 661737 h 1196699"/>
              <a:gd name="connsiteX0" fmla="*/ 0 w 5151739"/>
              <a:gd name="connsiteY0" fmla="*/ 1595387 h 2130349"/>
              <a:gd name="connsiteX1" fmla="*/ 4239746 w 5151739"/>
              <a:gd name="connsiteY1" fmla="*/ 0 h 2130349"/>
              <a:gd name="connsiteX2" fmla="*/ 5151739 w 5151739"/>
              <a:gd name="connsiteY2" fmla="*/ 2130349 h 2130349"/>
              <a:gd name="connsiteX3" fmla="*/ 0 w 5151739"/>
              <a:gd name="connsiteY3" fmla="*/ 2130349 h 2130349"/>
              <a:gd name="connsiteX4" fmla="*/ 0 w 5151739"/>
              <a:gd name="connsiteY4" fmla="*/ 1595387 h 2130349"/>
              <a:gd name="connsiteX0" fmla="*/ 0 w 5442904"/>
              <a:gd name="connsiteY0" fmla="*/ 1133375 h 1668337"/>
              <a:gd name="connsiteX1" fmla="*/ 5442904 w 5442904"/>
              <a:gd name="connsiteY1" fmla="*/ 0 h 1668337"/>
              <a:gd name="connsiteX2" fmla="*/ 5151739 w 5442904"/>
              <a:gd name="connsiteY2" fmla="*/ 1668337 h 1668337"/>
              <a:gd name="connsiteX3" fmla="*/ 0 w 5442904"/>
              <a:gd name="connsiteY3" fmla="*/ 1668337 h 1668337"/>
              <a:gd name="connsiteX4" fmla="*/ 0 w 5442904"/>
              <a:gd name="connsiteY4" fmla="*/ 1133375 h 166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2904" h="1668337">
                <a:moveTo>
                  <a:pt x="0" y="1133375"/>
                </a:moveTo>
                <a:lnTo>
                  <a:pt x="5442904" y="0"/>
                </a:lnTo>
                <a:lnTo>
                  <a:pt x="5151739" y="1668337"/>
                </a:lnTo>
                <a:lnTo>
                  <a:pt x="0" y="1668337"/>
                </a:lnTo>
                <a:lnTo>
                  <a:pt x="0" y="1133375"/>
                </a:lnTo>
                <a:close/>
              </a:path>
            </a:pathLst>
          </a:custGeom>
          <a:solidFill>
            <a:srgbClr val="FFFF00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44000" numCol="1" spcCol="1270" anchor="b" anchorCtr="1">
            <a:noAutofit/>
          </a:bodyPr>
          <a:lstStyle/>
          <a:p>
            <a:pPr marL="0" lvl="0" indent="0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tabLst>
                <a:tab pos="0" algn="l"/>
              </a:tabLst>
            </a:pPr>
            <a:endParaRPr lang="en-US" sz="21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CBEABA-BEE0-4DF2-851B-F45E42694A1F}"/>
              </a:ext>
            </a:extLst>
          </p:cNvPr>
          <p:cNvSpPr/>
          <p:nvPr/>
        </p:nvSpPr>
        <p:spPr>
          <a:xfrm>
            <a:off x="3687461" y="2161910"/>
            <a:ext cx="5151739" cy="534962"/>
          </a:xfrm>
          <a:custGeom>
            <a:avLst/>
            <a:gdLst>
              <a:gd name="connsiteX0" fmla="*/ 0 w 5151739"/>
              <a:gd name="connsiteY0" fmla="*/ 0 h 534962"/>
              <a:gd name="connsiteX1" fmla="*/ 5151739 w 5151739"/>
              <a:gd name="connsiteY1" fmla="*/ 0 h 534962"/>
              <a:gd name="connsiteX2" fmla="*/ 5151739 w 5151739"/>
              <a:gd name="connsiteY2" fmla="*/ 534962 h 534962"/>
              <a:gd name="connsiteX3" fmla="*/ 0 w 5151739"/>
              <a:gd name="connsiteY3" fmla="*/ 534962 h 534962"/>
              <a:gd name="connsiteX4" fmla="*/ 0 w 5151739"/>
              <a:gd name="connsiteY4" fmla="*/ 0 h 53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739" h="534962">
                <a:moveTo>
                  <a:pt x="0" y="0"/>
                </a:moveTo>
                <a:lnTo>
                  <a:pt x="5151739" y="0"/>
                </a:lnTo>
                <a:lnTo>
                  <a:pt x="5151739" y="534962"/>
                </a:lnTo>
                <a:lnTo>
                  <a:pt x="0" y="534962"/>
                </a:lnTo>
                <a:lnTo>
                  <a:pt x="0" y="0"/>
                </a:lnTo>
                <a:close/>
              </a:path>
            </a:pathLst>
          </a:custGeom>
          <a:solidFill>
            <a:srgbClr val="99FF33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Tim </a:t>
            </a:r>
            <a:r>
              <a:rPr lang="en-US" sz="2100" kern="1200" dirty="0" err="1"/>
              <a:t>Tanggap</a:t>
            </a:r>
            <a:r>
              <a:rPr lang="en-US" sz="2100" kern="1200" dirty="0"/>
              <a:t> </a:t>
            </a:r>
            <a:r>
              <a:rPr lang="en-US" sz="2100" kern="1200" dirty="0" err="1"/>
              <a:t>Darurat</a:t>
            </a:r>
            <a:r>
              <a:rPr lang="en-US" sz="2100" kern="1200" dirty="0"/>
              <a:t> (8.4.2)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2CDC93-037D-4C3B-808F-4CFD8378D75F}"/>
              </a:ext>
            </a:extLst>
          </p:cNvPr>
          <p:cNvSpPr/>
          <p:nvPr/>
        </p:nvSpPr>
        <p:spPr>
          <a:xfrm>
            <a:off x="3687461" y="2723621"/>
            <a:ext cx="5151739" cy="534962"/>
          </a:xfrm>
          <a:custGeom>
            <a:avLst/>
            <a:gdLst>
              <a:gd name="connsiteX0" fmla="*/ 0 w 5151739"/>
              <a:gd name="connsiteY0" fmla="*/ 0 h 534962"/>
              <a:gd name="connsiteX1" fmla="*/ 5151739 w 5151739"/>
              <a:gd name="connsiteY1" fmla="*/ 0 h 534962"/>
              <a:gd name="connsiteX2" fmla="*/ 5151739 w 5151739"/>
              <a:gd name="connsiteY2" fmla="*/ 534962 h 534962"/>
              <a:gd name="connsiteX3" fmla="*/ 0 w 5151739"/>
              <a:gd name="connsiteY3" fmla="*/ 534962 h 534962"/>
              <a:gd name="connsiteX4" fmla="*/ 0 w 5151739"/>
              <a:gd name="connsiteY4" fmla="*/ 0 h 53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739" h="534962">
                <a:moveTo>
                  <a:pt x="0" y="0"/>
                </a:moveTo>
                <a:lnTo>
                  <a:pt x="5151739" y="0"/>
                </a:lnTo>
                <a:lnTo>
                  <a:pt x="5151739" y="534962"/>
                </a:lnTo>
                <a:lnTo>
                  <a:pt x="0" y="5349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Sistem </a:t>
            </a:r>
            <a:r>
              <a:rPr lang="en-US" sz="2100" kern="1200" dirty="0" err="1"/>
              <a:t>Komunikasi</a:t>
            </a:r>
            <a:r>
              <a:rPr lang="en-US" sz="2100" kern="1200" dirty="0"/>
              <a:t> (8.4.3)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C6FFFC0-9313-4A64-A3D1-935A4F9DE639}"/>
              </a:ext>
            </a:extLst>
          </p:cNvPr>
          <p:cNvSpPr/>
          <p:nvPr/>
        </p:nvSpPr>
        <p:spPr>
          <a:xfrm>
            <a:off x="3687461" y="3285332"/>
            <a:ext cx="5151739" cy="534962"/>
          </a:xfrm>
          <a:custGeom>
            <a:avLst/>
            <a:gdLst>
              <a:gd name="connsiteX0" fmla="*/ 0 w 5151739"/>
              <a:gd name="connsiteY0" fmla="*/ 0 h 534962"/>
              <a:gd name="connsiteX1" fmla="*/ 5151739 w 5151739"/>
              <a:gd name="connsiteY1" fmla="*/ 0 h 534962"/>
              <a:gd name="connsiteX2" fmla="*/ 5151739 w 5151739"/>
              <a:gd name="connsiteY2" fmla="*/ 534962 h 534962"/>
              <a:gd name="connsiteX3" fmla="*/ 0 w 5151739"/>
              <a:gd name="connsiteY3" fmla="*/ 534962 h 534962"/>
              <a:gd name="connsiteX4" fmla="*/ 0 w 5151739"/>
              <a:gd name="connsiteY4" fmla="*/ 0 h 53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739" h="534962">
                <a:moveTo>
                  <a:pt x="0" y="0"/>
                </a:moveTo>
                <a:lnTo>
                  <a:pt x="5151739" y="0"/>
                </a:lnTo>
                <a:lnTo>
                  <a:pt x="5151739" y="534962"/>
                </a:lnTo>
                <a:lnTo>
                  <a:pt x="0" y="5349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 err="1"/>
              <a:t>Latihan</a:t>
            </a:r>
            <a:r>
              <a:rPr lang="en-US" sz="2100" kern="1200" dirty="0"/>
              <a:t> &amp; </a:t>
            </a:r>
            <a:r>
              <a:rPr lang="en-US" sz="2100" kern="1200" dirty="0" err="1"/>
              <a:t>Pengujian</a:t>
            </a:r>
            <a:r>
              <a:rPr lang="en-US" sz="2100" kern="1200" dirty="0"/>
              <a:t> (8.5)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373A12-4AD2-4017-941B-79C45F9B136C}"/>
              </a:ext>
            </a:extLst>
          </p:cNvPr>
          <p:cNvSpPr/>
          <p:nvPr/>
        </p:nvSpPr>
        <p:spPr>
          <a:xfrm>
            <a:off x="3687461" y="3847043"/>
            <a:ext cx="5151739" cy="534962"/>
          </a:xfrm>
          <a:custGeom>
            <a:avLst/>
            <a:gdLst>
              <a:gd name="connsiteX0" fmla="*/ 0 w 5151739"/>
              <a:gd name="connsiteY0" fmla="*/ 0 h 534962"/>
              <a:gd name="connsiteX1" fmla="*/ 5151739 w 5151739"/>
              <a:gd name="connsiteY1" fmla="*/ 0 h 534962"/>
              <a:gd name="connsiteX2" fmla="*/ 5151739 w 5151739"/>
              <a:gd name="connsiteY2" fmla="*/ 534962 h 534962"/>
              <a:gd name="connsiteX3" fmla="*/ 0 w 5151739"/>
              <a:gd name="connsiteY3" fmla="*/ 534962 h 534962"/>
              <a:gd name="connsiteX4" fmla="*/ 0 w 5151739"/>
              <a:gd name="connsiteY4" fmla="*/ 0 h 53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739" h="534962">
                <a:moveTo>
                  <a:pt x="0" y="0"/>
                </a:moveTo>
                <a:lnTo>
                  <a:pt x="5151739" y="0"/>
                </a:lnTo>
                <a:lnTo>
                  <a:pt x="5151739" y="534962"/>
                </a:lnTo>
                <a:lnTo>
                  <a:pt x="0" y="5349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 err="1"/>
              <a:t>Rencana</a:t>
            </a:r>
            <a:r>
              <a:rPr lang="en-US" sz="2100" kern="1200" dirty="0"/>
              <a:t> </a:t>
            </a:r>
            <a:r>
              <a:rPr lang="en-US" sz="2100" kern="1200" dirty="0" err="1"/>
              <a:t>Kelangsungan</a:t>
            </a:r>
            <a:r>
              <a:rPr lang="en-US" sz="2100" kern="1200" dirty="0"/>
              <a:t> Usaha (8.4.4)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8E76071-E11D-4E24-87A9-5E89300CD421}"/>
              </a:ext>
            </a:extLst>
          </p:cNvPr>
          <p:cNvSpPr/>
          <p:nvPr/>
        </p:nvSpPr>
        <p:spPr>
          <a:xfrm>
            <a:off x="3687461" y="4408754"/>
            <a:ext cx="5151739" cy="534962"/>
          </a:xfrm>
          <a:custGeom>
            <a:avLst/>
            <a:gdLst>
              <a:gd name="connsiteX0" fmla="*/ 0 w 5151739"/>
              <a:gd name="connsiteY0" fmla="*/ 0 h 534962"/>
              <a:gd name="connsiteX1" fmla="*/ 5151739 w 5151739"/>
              <a:gd name="connsiteY1" fmla="*/ 0 h 534962"/>
              <a:gd name="connsiteX2" fmla="*/ 5151739 w 5151739"/>
              <a:gd name="connsiteY2" fmla="*/ 534962 h 534962"/>
              <a:gd name="connsiteX3" fmla="*/ 0 w 5151739"/>
              <a:gd name="connsiteY3" fmla="*/ 534962 h 534962"/>
              <a:gd name="connsiteX4" fmla="*/ 0 w 5151739"/>
              <a:gd name="connsiteY4" fmla="*/ 0 h 53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739" h="534962">
                <a:moveTo>
                  <a:pt x="0" y="0"/>
                </a:moveTo>
                <a:lnTo>
                  <a:pt x="5151739" y="0"/>
                </a:lnTo>
                <a:lnTo>
                  <a:pt x="5151739" y="534962"/>
                </a:lnTo>
                <a:lnTo>
                  <a:pt x="0" y="5349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 err="1"/>
              <a:t>Aktivasi</a:t>
            </a:r>
            <a:r>
              <a:rPr lang="en-US" sz="2100" kern="1200" dirty="0"/>
              <a:t> </a:t>
            </a:r>
            <a:r>
              <a:rPr lang="en-US" sz="2100" kern="1200" dirty="0" err="1"/>
              <a:t>Rencana</a:t>
            </a:r>
            <a:r>
              <a:rPr lang="en-US" sz="2100" kern="1200" dirty="0"/>
              <a:t> </a:t>
            </a:r>
            <a:r>
              <a:rPr lang="en-US" sz="2100" kern="1200" dirty="0" err="1"/>
              <a:t>Kelangsungan</a:t>
            </a:r>
            <a:r>
              <a:rPr lang="en-US" sz="2100" kern="1200" dirty="0"/>
              <a:t> Usaha (8.4.4)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9E4664-6561-47C0-B4E0-315A9B7ED477}"/>
              </a:ext>
            </a:extLst>
          </p:cNvPr>
          <p:cNvSpPr/>
          <p:nvPr/>
        </p:nvSpPr>
        <p:spPr>
          <a:xfrm>
            <a:off x="3687461" y="4970465"/>
            <a:ext cx="5454935" cy="1658712"/>
          </a:xfrm>
          <a:custGeom>
            <a:avLst/>
            <a:gdLst>
              <a:gd name="connsiteX0" fmla="*/ 0 w 5151739"/>
              <a:gd name="connsiteY0" fmla="*/ 0 h 534962"/>
              <a:gd name="connsiteX1" fmla="*/ 5151739 w 5151739"/>
              <a:gd name="connsiteY1" fmla="*/ 0 h 534962"/>
              <a:gd name="connsiteX2" fmla="*/ 5151739 w 5151739"/>
              <a:gd name="connsiteY2" fmla="*/ 534962 h 534962"/>
              <a:gd name="connsiteX3" fmla="*/ 0 w 5151739"/>
              <a:gd name="connsiteY3" fmla="*/ 534962 h 534962"/>
              <a:gd name="connsiteX4" fmla="*/ 0 w 5151739"/>
              <a:gd name="connsiteY4" fmla="*/ 0 h 534962"/>
              <a:gd name="connsiteX0" fmla="*/ 0 w 5151739"/>
              <a:gd name="connsiteY0" fmla="*/ 0 h 1918594"/>
              <a:gd name="connsiteX1" fmla="*/ 5151739 w 5151739"/>
              <a:gd name="connsiteY1" fmla="*/ 0 h 1918594"/>
              <a:gd name="connsiteX2" fmla="*/ 1638518 w 5151739"/>
              <a:gd name="connsiteY2" fmla="*/ 1918594 h 1918594"/>
              <a:gd name="connsiteX3" fmla="*/ 0 w 5151739"/>
              <a:gd name="connsiteY3" fmla="*/ 534962 h 1918594"/>
              <a:gd name="connsiteX4" fmla="*/ 0 w 5151739"/>
              <a:gd name="connsiteY4" fmla="*/ 0 h 1918594"/>
              <a:gd name="connsiteX0" fmla="*/ 0 w 5151739"/>
              <a:gd name="connsiteY0" fmla="*/ 0 h 1112478"/>
              <a:gd name="connsiteX1" fmla="*/ 5151739 w 5151739"/>
              <a:gd name="connsiteY1" fmla="*/ 0 h 1112478"/>
              <a:gd name="connsiteX2" fmla="*/ 3298876 w 5151739"/>
              <a:gd name="connsiteY2" fmla="*/ 1112478 h 1112478"/>
              <a:gd name="connsiteX3" fmla="*/ 0 w 5151739"/>
              <a:gd name="connsiteY3" fmla="*/ 534962 h 1112478"/>
              <a:gd name="connsiteX4" fmla="*/ 0 w 5151739"/>
              <a:gd name="connsiteY4" fmla="*/ 0 h 1112478"/>
              <a:gd name="connsiteX0" fmla="*/ 0 w 5151739"/>
              <a:gd name="connsiteY0" fmla="*/ 0 h 1341078"/>
              <a:gd name="connsiteX1" fmla="*/ 5151739 w 5151739"/>
              <a:gd name="connsiteY1" fmla="*/ 0 h 1341078"/>
              <a:gd name="connsiteX2" fmla="*/ 3395129 w 5151739"/>
              <a:gd name="connsiteY2" fmla="*/ 1341078 h 1341078"/>
              <a:gd name="connsiteX3" fmla="*/ 0 w 5151739"/>
              <a:gd name="connsiteY3" fmla="*/ 534962 h 1341078"/>
              <a:gd name="connsiteX4" fmla="*/ 0 w 5151739"/>
              <a:gd name="connsiteY4" fmla="*/ 0 h 1341078"/>
              <a:gd name="connsiteX0" fmla="*/ 0 w 5151739"/>
              <a:gd name="connsiteY0" fmla="*/ 0 h 1880093"/>
              <a:gd name="connsiteX1" fmla="*/ 5151739 w 5151739"/>
              <a:gd name="connsiteY1" fmla="*/ 0 h 1880093"/>
              <a:gd name="connsiteX2" fmla="*/ 4184400 w 5151739"/>
              <a:gd name="connsiteY2" fmla="*/ 1880093 h 1880093"/>
              <a:gd name="connsiteX3" fmla="*/ 0 w 5151739"/>
              <a:gd name="connsiteY3" fmla="*/ 534962 h 1880093"/>
              <a:gd name="connsiteX4" fmla="*/ 0 w 5151739"/>
              <a:gd name="connsiteY4" fmla="*/ 0 h 1880093"/>
              <a:gd name="connsiteX0" fmla="*/ 0 w 5454935"/>
              <a:gd name="connsiteY0" fmla="*/ 0 h 1658712"/>
              <a:gd name="connsiteX1" fmla="*/ 5151739 w 5454935"/>
              <a:gd name="connsiteY1" fmla="*/ 0 h 1658712"/>
              <a:gd name="connsiteX2" fmla="*/ 5454935 w 5454935"/>
              <a:gd name="connsiteY2" fmla="*/ 1658712 h 1658712"/>
              <a:gd name="connsiteX3" fmla="*/ 0 w 5454935"/>
              <a:gd name="connsiteY3" fmla="*/ 534962 h 1658712"/>
              <a:gd name="connsiteX4" fmla="*/ 0 w 5454935"/>
              <a:gd name="connsiteY4" fmla="*/ 0 h 165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4935" h="1658712">
                <a:moveTo>
                  <a:pt x="0" y="0"/>
                </a:moveTo>
                <a:lnTo>
                  <a:pt x="5151739" y="0"/>
                </a:lnTo>
                <a:lnTo>
                  <a:pt x="5454935" y="1658712"/>
                </a:lnTo>
                <a:lnTo>
                  <a:pt x="0" y="5349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 err="1"/>
              <a:t>Evaluasi</a:t>
            </a:r>
            <a:r>
              <a:rPr lang="en-US" sz="2100" kern="1200" dirty="0"/>
              <a:t> </a:t>
            </a:r>
            <a:r>
              <a:rPr lang="en-US" sz="2100" kern="1200" dirty="0" err="1"/>
              <a:t>Rencana</a:t>
            </a:r>
            <a:r>
              <a:rPr lang="en-US" sz="2100" kern="1200" dirty="0"/>
              <a:t> </a:t>
            </a:r>
            <a:r>
              <a:rPr lang="en-US" sz="2100" kern="1200" dirty="0" err="1"/>
              <a:t>Kelangsungan</a:t>
            </a:r>
            <a:r>
              <a:rPr lang="en-US" sz="2100" kern="1200" dirty="0"/>
              <a:t> Usaha (9.3)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AC25F-3360-478D-A469-975DABDD2F79}"/>
              </a:ext>
            </a:extLst>
          </p:cNvPr>
          <p:cNvSpPr/>
          <p:nvPr/>
        </p:nvSpPr>
        <p:spPr>
          <a:xfrm>
            <a:off x="152400" y="2767983"/>
            <a:ext cx="251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 err="1">
                <a:solidFill>
                  <a:schemeClr val="bg1"/>
                </a:solidFill>
              </a:rPr>
              <a:t>Prosedur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Kelangsungan</a:t>
            </a:r>
            <a:r>
              <a:rPr lang="en-US" sz="3200" dirty="0">
                <a:solidFill>
                  <a:schemeClr val="bg1"/>
                </a:solidFill>
              </a:rPr>
              <a:t> Usaha (8.4)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8BE778-3864-476E-8ACA-8C4DF2772359}"/>
              </a:ext>
            </a:extLst>
          </p:cNvPr>
          <p:cNvSpPr/>
          <p:nvPr/>
        </p:nvSpPr>
        <p:spPr>
          <a:xfrm>
            <a:off x="3715614" y="1715768"/>
            <a:ext cx="3733651" cy="383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tabLst>
                <a:tab pos="0" algn="l"/>
              </a:tabLst>
            </a:pPr>
            <a:r>
              <a:rPr lang="en-US" sz="2100" dirty="0" err="1"/>
              <a:t>Rencana</a:t>
            </a:r>
            <a:r>
              <a:rPr lang="en-US" sz="2100" dirty="0"/>
              <a:t> </a:t>
            </a:r>
            <a:r>
              <a:rPr lang="en-US" sz="2100" dirty="0" err="1"/>
              <a:t>Tanggap</a:t>
            </a:r>
            <a:r>
              <a:rPr lang="en-US" sz="2100" dirty="0"/>
              <a:t> </a:t>
            </a:r>
            <a:r>
              <a:rPr lang="en-US" sz="2100" dirty="0" err="1"/>
              <a:t>Darurat</a:t>
            </a:r>
            <a:r>
              <a:rPr lang="en-US" sz="2100" dirty="0"/>
              <a:t> (8.4.1)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8682ACAC-C446-4576-B1CA-F1094B2DD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0C312B7-41E9-40BA-9358-6B306A74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7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2F54A-BDFF-4026-AA29-662CD25CD30A}"/>
              </a:ext>
            </a:extLst>
          </p:cNvPr>
          <p:cNvSpPr/>
          <p:nvPr/>
        </p:nvSpPr>
        <p:spPr>
          <a:xfrm>
            <a:off x="0" y="0"/>
            <a:ext cx="9144000" cy="15456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445107-D262-4BEC-9DC7-E9FDE1CEB58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62000" y="4334122"/>
            <a:ext cx="231425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CE0E083-DFF6-481B-8FA2-34F9ED0064A4}"/>
              </a:ext>
            </a:extLst>
          </p:cNvPr>
          <p:cNvSpPr/>
          <p:nvPr/>
        </p:nvSpPr>
        <p:spPr>
          <a:xfrm>
            <a:off x="1600212" y="4200285"/>
            <a:ext cx="304788" cy="30478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62">
            <a:extLst>
              <a:ext uri="{FF2B5EF4-FFF2-40B4-BE49-F238E27FC236}">
                <a16:creationId xmlns:a16="http://schemas.microsoft.com/office/drawing/2014/main" id="{FA5A7F90-136F-45B0-B176-A8E242D0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840" y="3385734"/>
            <a:ext cx="17748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Insiden</a:t>
            </a:r>
            <a:r>
              <a:rPr lang="en-US" sz="1800" dirty="0">
                <a:latin typeface="Arial" panose="020B0604020202020204" pitchFamily="34" charset="0"/>
              </a:rPr>
              <a:t> /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Kondisi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Darurat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B82B85-E221-4AA0-B4F9-5EEF1B1F5863}"/>
              </a:ext>
            </a:extLst>
          </p:cNvPr>
          <p:cNvSpPr/>
          <p:nvPr/>
        </p:nvSpPr>
        <p:spPr>
          <a:xfrm>
            <a:off x="4653485" y="4200285"/>
            <a:ext cx="304788" cy="3047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62">
            <a:extLst>
              <a:ext uri="{FF2B5EF4-FFF2-40B4-BE49-F238E27FC236}">
                <a16:creationId xmlns:a16="http://schemas.microsoft.com/office/drawing/2014/main" id="{C053FC61-BF62-48B2-A977-5C93057B4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400" y="4679155"/>
            <a:ext cx="13773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Tanggap</a:t>
            </a:r>
            <a:endParaRPr 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Darurat</a:t>
            </a:r>
            <a:r>
              <a:rPr lang="en-US" sz="1800" dirty="0">
                <a:latin typeface="Arial" panose="020B0604020202020204" pitchFamily="34" charset="0"/>
              </a:rPr>
              <a:t> &amp;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Komunikasi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16" name="TextBox 62">
            <a:extLst>
              <a:ext uri="{FF2B5EF4-FFF2-40B4-BE49-F238E27FC236}">
                <a16:creationId xmlns:a16="http://schemas.microsoft.com/office/drawing/2014/main" id="{2C1D2737-F74F-4F1B-AD7A-DAD042204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667" y="4780148"/>
            <a:ext cx="16594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Aktivasi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Rencana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Kelangsungan</a:t>
            </a:r>
            <a:endParaRPr 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</a:rPr>
              <a:t>Usaha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D5BEC596-997B-40B8-811F-23E3985D5016}"/>
              </a:ext>
            </a:extLst>
          </p:cNvPr>
          <p:cNvSpPr/>
          <p:nvPr/>
        </p:nvSpPr>
        <p:spPr>
          <a:xfrm>
            <a:off x="3076254" y="4086958"/>
            <a:ext cx="480624" cy="494328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62">
            <a:extLst>
              <a:ext uri="{FF2B5EF4-FFF2-40B4-BE49-F238E27FC236}">
                <a16:creationId xmlns:a16="http://schemas.microsoft.com/office/drawing/2014/main" id="{1A5FBB23-085C-4053-BEAD-2502DB5BB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320" y="4828450"/>
            <a:ext cx="142971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</a:rPr>
              <a:t>Screening </a:t>
            </a:r>
            <a:r>
              <a:rPr lang="en-US" sz="1800" dirty="0" err="1">
                <a:latin typeface="Arial" panose="020B0604020202020204" pitchFamily="34" charset="0"/>
              </a:rPr>
              <a:t>kondisi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krisis</a:t>
            </a:r>
            <a:r>
              <a:rPr lang="en-US" sz="1800" dirty="0">
                <a:latin typeface="Arial" panose="020B0604020202020204" pitchFamily="34" charset="0"/>
              </a:rPr>
              <a:t> 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17FE8A-32EB-4570-9F67-6125FA7FC91F}"/>
              </a:ext>
            </a:extLst>
          </p:cNvPr>
          <p:cNvCxnSpPr>
            <a:cxnSpLocks/>
            <a:stCxn id="17" idx="3"/>
            <a:endCxn id="10" idx="2"/>
          </p:cNvCxnSpPr>
          <p:nvPr/>
        </p:nvCxnSpPr>
        <p:spPr>
          <a:xfrm>
            <a:off x="3556878" y="4334122"/>
            <a:ext cx="1096607" cy="1855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D60C9-6A1B-40C9-88E0-B9204F0007B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316566" y="3272407"/>
            <a:ext cx="0" cy="8145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62">
            <a:extLst>
              <a:ext uri="{FF2B5EF4-FFF2-40B4-BE49-F238E27FC236}">
                <a16:creationId xmlns:a16="http://schemas.microsoft.com/office/drawing/2014/main" id="{942EC5D6-5476-4DDE-BB17-EEB5C4903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9243" y="4445954"/>
            <a:ext cx="3909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Ya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4FDE5B5F-B26A-4EC2-A3EF-A606D7986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407" y="3685906"/>
            <a:ext cx="6928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400" dirty="0" err="1">
                <a:latin typeface="Arial" panose="020B0604020202020204" pitchFamily="34" charset="0"/>
              </a:rPr>
              <a:t>Bukan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0CBC8D4-0487-4ACF-AE95-8CDDC7527545}"/>
              </a:ext>
            </a:extLst>
          </p:cNvPr>
          <p:cNvSpPr/>
          <p:nvPr/>
        </p:nvSpPr>
        <p:spPr>
          <a:xfrm>
            <a:off x="3164172" y="2957364"/>
            <a:ext cx="304788" cy="3047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62">
            <a:extLst>
              <a:ext uri="{FF2B5EF4-FFF2-40B4-BE49-F238E27FC236}">
                <a16:creationId xmlns:a16="http://schemas.microsoft.com/office/drawing/2014/main" id="{FE039778-6F0B-44AE-8A44-EB3F7126F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16" y="2002818"/>
            <a:ext cx="177484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Penanganan</a:t>
            </a:r>
            <a:endParaRPr 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sampai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kondisi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aman</a:t>
            </a:r>
            <a:endParaRPr lang="en-US" sz="1800" dirty="0">
              <a:latin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683669-12DF-412D-B6D8-75E27630E9A3}"/>
              </a:ext>
            </a:extLst>
          </p:cNvPr>
          <p:cNvCxnSpPr>
            <a:cxnSpLocks/>
            <a:stCxn id="10" idx="6"/>
            <a:endCxn id="32" idx="2"/>
          </p:cNvCxnSpPr>
          <p:nvPr/>
        </p:nvCxnSpPr>
        <p:spPr>
          <a:xfrm>
            <a:off x="4958273" y="4352679"/>
            <a:ext cx="1290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031A98-44F6-48D1-8E74-95AB42192CBC}"/>
              </a:ext>
            </a:extLst>
          </p:cNvPr>
          <p:cNvSpPr/>
          <p:nvPr/>
        </p:nvSpPr>
        <p:spPr>
          <a:xfrm>
            <a:off x="6248412" y="4200285"/>
            <a:ext cx="304788" cy="3047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62">
            <a:extLst>
              <a:ext uri="{FF2B5EF4-FFF2-40B4-BE49-F238E27FC236}">
                <a16:creationId xmlns:a16="http://schemas.microsoft.com/office/drawing/2014/main" id="{73BC42F4-E7B2-4243-A163-5ECD3DD32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7619" y="4753739"/>
            <a:ext cx="160813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Pemulihan</a:t>
            </a:r>
            <a:endParaRPr 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Paska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kondisi</a:t>
            </a:r>
            <a:endParaRPr 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Darurat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EC07EB-8F83-4C37-9B84-C21C373C2394}"/>
              </a:ext>
            </a:extLst>
          </p:cNvPr>
          <p:cNvCxnSpPr>
            <a:cxnSpLocks/>
          </p:cNvCxnSpPr>
          <p:nvPr/>
        </p:nvCxnSpPr>
        <p:spPr>
          <a:xfrm>
            <a:off x="6553200" y="4352679"/>
            <a:ext cx="129013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B049B0B-1963-4C13-80FC-17EF9F73E4A9}"/>
              </a:ext>
            </a:extLst>
          </p:cNvPr>
          <p:cNvSpPr/>
          <p:nvPr/>
        </p:nvSpPr>
        <p:spPr>
          <a:xfrm>
            <a:off x="7832788" y="4200285"/>
            <a:ext cx="304788" cy="3047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62">
            <a:extLst>
              <a:ext uri="{FF2B5EF4-FFF2-40B4-BE49-F238E27FC236}">
                <a16:creationId xmlns:a16="http://schemas.microsoft.com/office/drawing/2014/main" id="{977E7B07-5FE5-452E-8A95-50C768162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9079" y="4733981"/>
            <a:ext cx="9412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Kondisi</a:t>
            </a:r>
            <a:endParaRPr 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</a:rPr>
              <a:t>normal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656B62-B91C-45BF-8353-BF0DB0C143FB}"/>
              </a:ext>
            </a:extLst>
          </p:cNvPr>
          <p:cNvCxnSpPr/>
          <p:nvPr/>
        </p:nvCxnSpPr>
        <p:spPr>
          <a:xfrm>
            <a:off x="2438412" y="4343400"/>
            <a:ext cx="0" cy="21336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183ED-57BF-461A-B5FA-C3D7BC51189C}"/>
              </a:ext>
            </a:extLst>
          </p:cNvPr>
          <p:cNvCxnSpPr/>
          <p:nvPr/>
        </p:nvCxnSpPr>
        <p:spPr>
          <a:xfrm>
            <a:off x="4034296" y="4343400"/>
            <a:ext cx="0" cy="21336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762AE7B-CFD0-4E97-9106-ABDF57BCBB4F}"/>
              </a:ext>
            </a:extLst>
          </p:cNvPr>
          <p:cNvCxnSpPr/>
          <p:nvPr/>
        </p:nvCxnSpPr>
        <p:spPr>
          <a:xfrm>
            <a:off x="5847619" y="4343400"/>
            <a:ext cx="0" cy="21336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63BE3E-E927-48BE-AA4C-0C4942877BD6}"/>
              </a:ext>
            </a:extLst>
          </p:cNvPr>
          <p:cNvCxnSpPr/>
          <p:nvPr/>
        </p:nvCxnSpPr>
        <p:spPr>
          <a:xfrm>
            <a:off x="7525054" y="4343400"/>
            <a:ext cx="0" cy="21336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E4A499-BA35-4348-BB5B-C4A7C6CA7B0A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3505921" y="3109758"/>
            <a:ext cx="4479261" cy="1090527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460F75BE-C1F8-4736-8F76-0E651C9FA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389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Prosedur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Kelangsungan</a:t>
            </a:r>
            <a:r>
              <a:rPr lang="en-US" b="1" dirty="0">
                <a:solidFill>
                  <a:schemeClr val="bg1"/>
                </a:solidFill>
              </a:rPr>
              <a:t> Usaha (8.4)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A3838-2BEC-46D1-A135-CEBCF578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3A913-9398-497A-BB9C-06783C5A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1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09747-A710-48B8-BCC6-C5E69279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296327"/>
            <a:ext cx="6705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Latihan</a:t>
            </a:r>
            <a:r>
              <a:rPr lang="en-US" dirty="0"/>
              <a:t> &amp; </a:t>
            </a:r>
            <a:r>
              <a:rPr lang="en-US" dirty="0" err="1"/>
              <a:t>Pengujian</a:t>
            </a:r>
            <a:r>
              <a:rPr lang="en-US" dirty="0"/>
              <a:t> (8.5)</a:t>
            </a:r>
          </a:p>
        </p:txBody>
      </p:sp>
      <p:sp>
        <p:nvSpPr>
          <p:cNvPr id="5" name="TextBox 62">
            <a:extLst>
              <a:ext uri="{FF2B5EF4-FFF2-40B4-BE49-F238E27FC236}">
                <a16:creationId xmlns:a16="http://schemas.microsoft.com/office/drawing/2014/main" id="{3CF76C9C-6421-40FC-BF55-5D68427AB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371600"/>
            <a:ext cx="63246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 dirty="0" err="1">
                <a:latin typeface="Arial" panose="020B0604020202020204" pitchFamily="34" charset="0"/>
              </a:rPr>
              <a:t>Latihan</a:t>
            </a:r>
            <a:r>
              <a:rPr lang="en-US" sz="2000" dirty="0">
                <a:latin typeface="Arial" panose="020B0604020202020204" pitchFamily="34" charset="0"/>
              </a:rPr>
              <a:t> &amp; </a:t>
            </a:r>
            <a:r>
              <a:rPr lang="en-US" sz="2000" dirty="0" err="1">
                <a:latin typeface="Arial" panose="020B0604020202020204" pitchFamily="34" charset="0"/>
              </a:rPr>
              <a:t>Pengujian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dapat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dilakukan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dengan</a:t>
            </a:r>
            <a:r>
              <a:rPr lang="en-US" sz="2000" dirty="0">
                <a:latin typeface="Arial" panose="020B0604020202020204" pitchFamily="34" charset="0"/>
              </a:rPr>
              <a:t> 3 </a:t>
            </a:r>
            <a:r>
              <a:rPr lang="en-US" sz="2000" dirty="0" err="1">
                <a:latin typeface="Arial" panose="020B0604020202020204" pitchFamily="34" charset="0"/>
              </a:rPr>
              <a:t>Jenis</a:t>
            </a:r>
            <a:r>
              <a:rPr lang="en-US" sz="2000" dirty="0">
                <a:latin typeface="Arial" panose="020B0604020202020204" pitchFamily="34" charset="0"/>
              </a:rPr>
              <a:t> 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</a:rPr>
              <a:t>• Table-Top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Melakukan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simulasi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penanganan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kondisi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darurat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dengan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cara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membaca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skenario</a:t>
            </a:r>
            <a:r>
              <a:rPr lang="en-US" sz="1800" dirty="0">
                <a:latin typeface="Arial" panose="020B0604020202020204" pitchFamily="34" charset="0"/>
              </a:rPr>
              <a:t> dan </a:t>
            </a:r>
            <a:r>
              <a:rPr lang="en-US" sz="1800" dirty="0" err="1">
                <a:latin typeface="Arial" panose="020B0604020202020204" pitchFamily="34" charset="0"/>
              </a:rPr>
              <a:t>tindakan</a:t>
            </a:r>
            <a:r>
              <a:rPr lang="en-US" sz="1800" dirty="0">
                <a:latin typeface="Arial" panose="020B0604020202020204" pitchFamily="34" charset="0"/>
              </a:rPr>
              <a:t> yang </a:t>
            </a:r>
            <a:r>
              <a:rPr lang="en-US" sz="1800" dirty="0" err="1">
                <a:latin typeface="Arial" panose="020B0604020202020204" pitchFamily="34" charset="0"/>
              </a:rPr>
              <a:t>perlu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dilakukan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kepada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tim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tanggap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darurat</a:t>
            </a:r>
            <a:r>
              <a:rPr lang="en-US" sz="1800" dirty="0">
                <a:latin typeface="Arial" panose="020B0604020202020204" pitchFamily="34" charset="0"/>
              </a:rPr>
              <a:t> dan </a:t>
            </a:r>
            <a:r>
              <a:rPr lang="en-US" sz="1800" dirty="0" err="1">
                <a:latin typeface="Arial" panose="020B0604020202020204" pitchFamily="34" charset="0"/>
              </a:rPr>
              <a:t>karyawan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terkait</a:t>
            </a:r>
            <a:endParaRPr 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</a:rPr>
              <a:t>• Functional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Melakukan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simulasi</a:t>
            </a:r>
            <a:r>
              <a:rPr lang="en-US" sz="1800" dirty="0">
                <a:latin typeface="Arial" panose="020B0604020202020204" pitchFamily="34" charset="0"/>
              </a:rPr>
              <a:t> dan </a:t>
            </a:r>
            <a:r>
              <a:rPr lang="en-US" sz="1800" dirty="0" err="1">
                <a:latin typeface="Arial" panose="020B0604020202020204" pitchFamily="34" charset="0"/>
              </a:rPr>
              <a:t>ujicoba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penanganan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kondisi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darurat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dengan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tim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tanggap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darurat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secara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fungsional</a:t>
            </a:r>
            <a:r>
              <a:rPr lang="en-US" sz="1800" dirty="0">
                <a:latin typeface="Arial" panose="020B0604020202020204" pitchFamily="34" charset="0"/>
              </a:rPr>
              <a:t>. </a:t>
            </a:r>
            <a:r>
              <a:rPr lang="en-US" sz="1800" dirty="0" err="1">
                <a:latin typeface="Arial" panose="020B0604020202020204" pitchFamily="34" charset="0"/>
              </a:rPr>
              <a:t>Misal</a:t>
            </a:r>
            <a:r>
              <a:rPr lang="en-US" sz="1800" dirty="0">
                <a:latin typeface="Arial" panose="020B0604020202020204" pitchFamily="34" charset="0"/>
              </a:rPr>
              <a:t> : </a:t>
            </a:r>
            <a:r>
              <a:rPr lang="en-US" sz="1800" dirty="0" err="1">
                <a:latin typeface="Arial" panose="020B0604020202020204" pitchFamily="34" charset="0"/>
              </a:rPr>
              <a:t>tim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penanganan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kebakaran</a:t>
            </a:r>
            <a:r>
              <a:rPr lang="en-US" sz="1800" dirty="0">
                <a:latin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</a:rPr>
              <a:t>tim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evakuasi</a:t>
            </a:r>
            <a:r>
              <a:rPr lang="en-US" sz="1800" dirty="0">
                <a:latin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</a:rPr>
              <a:t>dll</a:t>
            </a:r>
            <a:r>
              <a:rPr lang="en-US" sz="1800" dirty="0">
                <a:latin typeface="Arial" panose="020B0604020202020204" pitchFamily="34" charset="0"/>
              </a:rPr>
              <a:t>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</a:rPr>
              <a:t>• Full-Scale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dirty="0" err="1">
                <a:latin typeface="Arial" panose="020B0604020202020204" pitchFamily="34" charset="0"/>
              </a:rPr>
              <a:t>Melakukan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simulasi</a:t>
            </a:r>
            <a:r>
              <a:rPr lang="en-US" sz="1800" dirty="0">
                <a:latin typeface="Arial" panose="020B0604020202020204" pitchFamily="34" charset="0"/>
              </a:rPr>
              <a:t> dan </a:t>
            </a:r>
            <a:r>
              <a:rPr lang="en-US" sz="1800" dirty="0" err="1">
                <a:latin typeface="Arial" panose="020B0604020202020204" pitchFamily="34" charset="0"/>
              </a:rPr>
              <a:t>ujicoba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penanganan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kondisi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darurat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dengan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seluruh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tim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tanggap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darurat</a:t>
            </a:r>
            <a:r>
              <a:rPr lang="en-US" sz="1800" dirty="0">
                <a:latin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</a:rPr>
              <a:t>tim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manajemen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krisis</a:t>
            </a:r>
            <a:r>
              <a:rPr lang="en-US" sz="1800" dirty="0">
                <a:latin typeface="Arial" panose="020B0604020202020204" pitchFamily="34" charset="0"/>
              </a:rPr>
              <a:t> dan </a:t>
            </a:r>
            <a:r>
              <a:rPr lang="en-US" sz="1800" dirty="0" err="1">
                <a:latin typeface="Arial" panose="020B0604020202020204" pitchFamily="34" charset="0"/>
              </a:rPr>
              <a:t>seluruh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</a:rPr>
              <a:t>pihak</a:t>
            </a:r>
            <a:r>
              <a:rPr lang="en-US" sz="1800" dirty="0">
                <a:latin typeface="Arial" panose="020B0604020202020204" pitchFamily="34" charset="0"/>
              </a:rPr>
              <a:t> yang </a:t>
            </a:r>
            <a:r>
              <a:rPr lang="en-US" sz="1800" dirty="0" err="1">
                <a:latin typeface="Arial" panose="020B0604020202020204" pitchFamily="34" charset="0"/>
              </a:rPr>
              <a:t>terkait</a:t>
            </a:r>
            <a:r>
              <a:rPr lang="en-US" sz="1800" dirty="0">
                <a:latin typeface="Arial" panose="020B0604020202020204" pitchFamily="34" charset="0"/>
              </a:rPr>
              <a:t>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91AF84-E45D-46E7-A1B1-17C26120A1A3}"/>
              </a:ext>
            </a:extLst>
          </p:cNvPr>
          <p:cNvSpPr/>
          <p:nvPr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2747D-90D9-4B67-A23E-500A0F56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981200"/>
            <a:ext cx="1771650" cy="124606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13233D-E61E-478B-BE23-8CBEA68A9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17"/>
          <a:stretch/>
        </p:blipFill>
        <p:spPr>
          <a:xfrm>
            <a:off x="142874" y="3429000"/>
            <a:ext cx="1771651" cy="124606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9189F-4E6E-4DF0-9BC4-751F527D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4" y="4900864"/>
            <a:ext cx="1771651" cy="132873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8B1898B-6E78-499F-B1D6-77D0DA843C20}"/>
              </a:ext>
            </a:extLst>
          </p:cNvPr>
          <p:cNvSpPr/>
          <p:nvPr/>
        </p:nvSpPr>
        <p:spPr>
          <a:xfrm rot="10800000">
            <a:off x="1945733" y="2332497"/>
            <a:ext cx="457200" cy="486902"/>
          </a:xfrm>
          <a:prstGeom prst="chevron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31F38AC-F202-4DF5-8749-6D7E0DE82A9D}"/>
              </a:ext>
            </a:extLst>
          </p:cNvPr>
          <p:cNvSpPr/>
          <p:nvPr/>
        </p:nvSpPr>
        <p:spPr>
          <a:xfrm rot="11073929">
            <a:off x="1929376" y="3839074"/>
            <a:ext cx="457200" cy="486902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A22C6F-FFC8-441A-B5E9-E3E79F48AD20}"/>
              </a:ext>
            </a:extLst>
          </p:cNvPr>
          <p:cNvSpPr/>
          <p:nvPr/>
        </p:nvSpPr>
        <p:spPr>
          <a:xfrm rot="10800000">
            <a:off x="1941565" y="5279920"/>
            <a:ext cx="457200" cy="511280"/>
          </a:xfrm>
          <a:prstGeom prst="chevron">
            <a:avLst/>
          </a:prstGeom>
          <a:solidFill>
            <a:srgbClr val="FFC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2DA4FED-0AC8-4689-9F35-A7E62E38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54A5C-A5BC-48A7-B131-0494550B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89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413379" y="3538623"/>
            <a:ext cx="3955177" cy="907093"/>
          </a:xfrm>
          <a:prstGeom prst="ellipse">
            <a:avLst/>
          </a:prstGeom>
          <a:solidFill>
            <a:srgbClr val="99CC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534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3715016" y="2124598"/>
            <a:ext cx="1477269" cy="51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363" b="1" dirty="0">
                <a:solidFill>
                  <a:srgbClr val="000000"/>
                </a:solidFill>
                <a:latin typeface="Arial" charset="0"/>
              </a:rPr>
              <a:t>Internal Audit </a:t>
            </a: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363" b="1" dirty="0">
                <a:solidFill>
                  <a:srgbClr val="000000"/>
                </a:solidFill>
                <a:latin typeface="Arial" charset="0"/>
              </a:rPr>
              <a:t>(9.2)</a:t>
            </a: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4572000" y="1981200"/>
            <a:ext cx="2557452" cy="72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363" b="1" dirty="0" err="1">
                <a:solidFill>
                  <a:srgbClr val="000000"/>
                </a:solidFill>
                <a:latin typeface="Arial" charset="0"/>
              </a:rPr>
              <a:t>Rencana</a:t>
            </a:r>
            <a:endParaRPr lang="en-US" sz="1363" b="1" dirty="0">
              <a:solidFill>
                <a:srgbClr val="000000"/>
              </a:solidFill>
              <a:latin typeface="Arial" charset="0"/>
            </a:endParaRP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363" b="1" dirty="0" err="1">
                <a:solidFill>
                  <a:srgbClr val="000000"/>
                </a:solidFill>
                <a:latin typeface="Arial" charset="0"/>
              </a:rPr>
              <a:t>Kelangsungan</a:t>
            </a:r>
            <a:endParaRPr lang="en-US" sz="1363" b="1" dirty="0">
              <a:solidFill>
                <a:srgbClr val="000000"/>
              </a:solidFill>
              <a:latin typeface="Arial" charset="0"/>
            </a:endParaRP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363" b="1" dirty="0">
                <a:solidFill>
                  <a:srgbClr val="000000"/>
                </a:solidFill>
                <a:latin typeface="Arial" charset="0"/>
              </a:rPr>
              <a:t>Usaha (9.1.2)</a:t>
            </a:r>
          </a:p>
        </p:txBody>
      </p:sp>
      <p:sp>
        <p:nvSpPr>
          <p:cNvPr id="7" name="Line 20"/>
          <p:cNvSpPr>
            <a:spLocks noChangeShapeType="1"/>
          </p:cNvSpPr>
          <p:nvPr/>
        </p:nvSpPr>
        <p:spPr bwMode="auto">
          <a:xfrm>
            <a:off x="4453852" y="3061175"/>
            <a:ext cx="2" cy="480050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1662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Line 20"/>
          <p:cNvSpPr>
            <a:spLocks noChangeShapeType="1"/>
          </p:cNvSpPr>
          <p:nvPr/>
        </p:nvSpPr>
        <p:spPr bwMode="auto">
          <a:xfrm flipH="1">
            <a:off x="4792908" y="3061175"/>
            <a:ext cx="704822" cy="577453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1662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739659" y="2100599"/>
            <a:ext cx="1590970" cy="55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193" b="1" dirty="0" err="1">
                <a:solidFill>
                  <a:srgbClr val="000000"/>
                </a:solidFill>
                <a:latin typeface="Arial" charset="0"/>
              </a:rPr>
              <a:t>Pemantauan</a:t>
            </a:r>
            <a:r>
              <a:rPr lang="en-US" sz="1193" b="1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193" b="1" dirty="0" err="1">
                <a:solidFill>
                  <a:srgbClr val="000000"/>
                </a:solidFill>
                <a:latin typeface="Arial" charset="0"/>
              </a:rPr>
              <a:t>Pengukuran</a:t>
            </a:r>
            <a:r>
              <a:rPr lang="en-US" sz="1193" b="1" dirty="0">
                <a:solidFill>
                  <a:srgbClr val="000000"/>
                </a:solidFill>
                <a:latin typeface="Arial" charset="0"/>
              </a:rPr>
              <a:t>, Analysis &amp; </a:t>
            </a:r>
            <a:r>
              <a:rPr lang="en-US" sz="1193" b="1" dirty="0" err="1">
                <a:solidFill>
                  <a:srgbClr val="000000"/>
                </a:solidFill>
                <a:latin typeface="Arial" charset="0"/>
              </a:rPr>
              <a:t>Evaluasi</a:t>
            </a:r>
            <a:r>
              <a:rPr lang="en-US" sz="1193" b="1" dirty="0">
                <a:solidFill>
                  <a:srgbClr val="000000"/>
                </a:solidFill>
                <a:latin typeface="Arial" charset="0"/>
              </a:rPr>
              <a:t> (9.1.1)</a:t>
            </a:r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2754020" y="3083627"/>
            <a:ext cx="1287051" cy="577457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1662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3171045" y="3758093"/>
            <a:ext cx="242248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662" b="1" dirty="0" err="1">
                <a:solidFill>
                  <a:srgbClr val="000000"/>
                </a:solidFill>
                <a:latin typeface="Arial" charset="0"/>
              </a:rPr>
              <a:t>Evaluasi</a:t>
            </a:r>
            <a:r>
              <a:rPr lang="en-US" sz="1662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b="1" dirty="0" err="1">
                <a:solidFill>
                  <a:srgbClr val="000000"/>
                </a:solidFill>
                <a:latin typeface="Arial" charset="0"/>
              </a:rPr>
              <a:t>Kinerja</a:t>
            </a:r>
            <a:endParaRPr lang="en-US" sz="1662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586804" y="4461987"/>
            <a:ext cx="1590970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662" b="1" dirty="0">
                <a:solidFill>
                  <a:srgbClr val="000000"/>
                </a:solidFill>
                <a:latin typeface="Arial" charset="0"/>
              </a:rPr>
              <a:t>What to do ?</a:t>
            </a:r>
            <a:endParaRPr lang="en-US" sz="1662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6" name="Straight Arrow Connector 15"/>
          <p:cNvCxnSpPr>
            <a:stCxn id="15" idx="2"/>
            <a:endCxn id="36" idx="7"/>
          </p:cNvCxnSpPr>
          <p:nvPr/>
        </p:nvCxnSpPr>
        <p:spPr>
          <a:xfrm flipH="1">
            <a:off x="3842141" y="4810096"/>
            <a:ext cx="540148" cy="409757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  <a:endCxn id="37" idx="1"/>
          </p:cNvCxnSpPr>
          <p:nvPr/>
        </p:nvCxnSpPr>
        <p:spPr>
          <a:xfrm>
            <a:off x="4382289" y="4810096"/>
            <a:ext cx="475336" cy="421522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2413380" y="5524663"/>
            <a:ext cx="2092878" cy="6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662" b="1" dirty="0">
                <a:solidFill>
                  <a:srgbClr val="000000"/>
                </a:solidFill>
                <a:latin typeface="Arial" charset="0"/>
              </a:rPr>
              <a:t>Corrective Action </a:t>
            </a: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662" b="1" dirty="0">
                <a:solidFill>
                  <a:srgbClr val="0070C0"/>
                </a:solidFill>
                <a:latin typeface="Arial" charset="0"/>
              </a:rPr>
              <a:t>(SMMK3L 10.2)</a:t>
            </a:r>
            <a:endParaRPr lang="en-US" sz="1662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4453852" y="5535745"/>
            <a:ext cx="1750247" cy="6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662" b="1" dirty="0">
                <a:solidFill>
                  <a:srgbClr val="000000"/>
                </a:solidFill>
                <a:latin typeface="Arial" charset="0"/>
              </a:rPr>
              <a:t>Improvement</a:t>
            </a: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662" b="1" dirty="0">
                <a:solidFill>
                  <a:srgbClr val="0070C0"/>
                </a:solidFill>
                <a:latin typeface="Arial" charset="0"/>
              </a:rPr>
              <a:t>(SMMK3L 10.3)</a:t>
            </a:r>
            <a:endParaRPr lang="en-US" sz="1662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1" y="-75479"/>
            <a:ext cx="9144000" cy="150864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 err="1">
                <a:solidFill>
                  <a:srgbClr val="FFFFFF"/>
                </a:solidFill>
                <a:latin typeface="Arial"/>
              </a:rPr>
              <a:t>Evaluasi</a:t>
            </a:r>
            <a:r>
              <a:rPr lang="en-US" sz="4000" b="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Arial"/>
              </a:rPr>
              <a:t>Kinerja</a:t>
            </a:r>
            <a:r>
              <a:rPr lang="en-US" sz="4000" b="1" dirty="0">
                <a:solidFill>
                  <a:srgbClr val="FFFFFF"/>
                </a:solidFill>
                <a:latin typeface="Arial"/>
              </a:rPr>
              <a:t> BCMS (9)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fld id="{8646E38D-1E4E-4D64-8D25-29F399A3900B}" type="slidenum">
              <a:rPr lang="en-US">
                <a:solidFill>
                  <a:srgbClr val="000000"/>
                </a:solidFill>
                <a:latin typeface="Arial" charset="0"/>
              </a:rPr>
              <a:pPr defTabSz="844083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55693" y="1397267"/>
            <a:ext cx="8440615" cy="270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200" y="2924813"/>
            <a:ext cx="7663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316267" y="2703043"/>
            <a:ext cx="437754" cy="396459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534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537942" y="2703615"/>
            <a:ext cx="437754" cy="396459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534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232469" y="2654066"/>
            <a:ext cx="437754" cy="39645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534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644778" y="4783986"/>
            <a:ext cx="1492381" cy="1263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468495" y="5161793"/>
            <a:ext cx="437754" cy="396459"/>
          </a:xfrm>
          <a:prstGeom prst="ellipse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534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793517" y="5173558"/>
            <a:ext cx="437754" cy="396459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534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58000" y="2687168"/>
            <a:ext cx="437754" cy="396459"/>
          </a:xfrm>
          <a:prstGeom prst="ellips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534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337625" y="2242630"/>
            <a:ext cx="1201403" cy="36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193" b="1" dirty="0" err="1">
                <a:solidFill>
                  <a:srgbClr val="000000"/>
                </a:solidFill>
                <a:latin typeface="Arial" charset="0"/>
              </a:rPr>
              <a:t>Sasaran</a:t>
            </a:r>
            <a:r>
              <a:rPr lang="en-US" sz="1193" b="1" dirty="0">
                <a:solidFill>
                  <a:srgbClr val="000000"/>
                </a:solidFill>
                <a:latin typeface="Arial" charset="0"/>
              </a:rPr>
              <a:t> / </a:t>
            </a:r>
            <a:br>
              <a:rPr lang="en-US" sz="1193" b="1" dirty="0">
                <a:solidFill>
                  <a:srgbClr val="000000"/>
                </a:solidFill>
                <a:latin typeface="Arial" charset="0"/>
              </a:rPr>
            </a:br>
            <a:r>
              <a:rPr lang="en-US" sz="1193" b="1" dirty="0" err="1">
                <a:solidFill>
                  <a:srgbClr val="000000"/>
                </a:solidFill>
                <a:latin typeface="Arial" charset="0"/>
              </a:rPr>
              <a:t>Tujuan</a:t>
            </a:r>
            <a:r>
              <a:rPr lang="en-US" sz="1193" b="1" dirty="0">
                <a:solidFill>
                  <a:srgbClr val="000000"/>
                </a:solidFill>
                <a:latin typeface="Arial" charset="0"/>
              </a:rPr>
              <a:t> BCMS</a:t>
            </a:r>
          </a:p>
        </p:txBody>
      </p:sp>
      <p:sp>
        <p:nvSpPr>
          <p:cNvPr id="35" name="Line 20">
            <a:extLst>
              <a:ext uri="{FF2B5EF4-FFF2-40B4-BE49-F238E27FC236}">
                <a16:creationId xmlns:a16="http://schemas.microsoft.com/office/drawing/2014/main" id="{3A67D638-8D75-42BB-9D2D-B3703AC20C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6323" y="3083625"/>
            <a:ext cx="2379529" cy="716078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1662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D9CA6C01-F4BB-42C4-AAED-E784CC4F8F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1851" y="3019612"/>
            <a:ext cx="1961120" cy="753985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1662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F452F7B-0C65-4EE2-91D4-008105382897}"/>
              </a:ext>
            </a:extLst>
          </p:cNvPr>
          <p:cNvSpPr/>
          <p:nvPr/>
        </p:nvSpPr>
        <p:spPr>
          <a:xfrm>
            <a:off x="7245556" y="2654066"/>
            <a:ext cx="437754" cy="396459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534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3FDA3F76-D865-45E2-AA92-3FE5793F4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5545" y="2036733"/>
            <a:ext cx="2557452" cy="51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363" b="1" dirty="0" err="1">
                <a:solidFill>
                  <a:srgbClr val="000000"/>
                </a:solidFill>
                <a:latin typeface="Arial" charset="0"/>
              </a:rPr>
              <a:t>Tinjauan</a:t>
            </a:r>
            <a:endParaRPr lang="en-US" sz="1363" b="1" dirty="0">
              <a:solidFill>
                <a:srgbClr val="000000"/>
              </a:solidFill>
              <a:latin typeface="Arial" charset="0"/>
            </a:endParaRPr>
          </a:p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sz="1363" b="1" dirty="0" err="1">
                <a:solidFill>
                  <a:srgbClr val="000000"/>
                </a:solidFill>
                <a:latin typeface="Arial" charset="0"/>
              </a:rPr>
              <a:t>Manajemen</a:t>
            </a:r>
            <a:r>
              <a:rPr lang="en-US" sz="1363" b="1" dirty="0">
                <a:solidFill>
                  <a:srgbClr val="000000"/>
                </a:solidFill>
                <a:latin typeface="Arial" charset="0"/>
              </a:rPr>
              <a:t> (9.3)</a:t>
            </a: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E51F38D5-D4AB-4758-A6CD-5DB1A45D418E}"/>
              </a:ext>
            </a:extLst>
          </p:cNvPr>
          <p:cNvSpPr/>
          <p:nvPr/>
        </p:nvSpPr>
        <p:spPr>
          <a:xfrm>
            <a:off x="7889418" y="-58008"/>
            <a:ext cx="1254582" cy="1371669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4582" h="1371669">
                <a:moveTo>
                  <a:pt x="0" y="69"/>
                </a:moveTo>
                <a:lnTo>
                  <a:pt x="442265" y="0"/>
                </a:lnTo>
                <a:lnTo>
                  <a:pt x="1254582" y="905182"/>
                </a:lnTo>
                <a:lnTo>
                  <a:pt x="1244958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CB9CF9FE-CAF9-4E28-86C8-BE9DE453AB60}"/>
              </a:ext>
            </a:extLst>
          </p:cNvPr>
          <p:cNvSpPr/>
          <p:nvPr/>
        </p:nvSpPr>
        <p:spPr>
          <a:xfrm>
            <a:off x="7457975" y="-57938"/>
            <a:ext cx="1665868" cy="1831370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21991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2366 h 1373966"/>
              <a:gd name="connsiteX1" fmla="*/ 292187 w 1228825"/>
              <a:gd name="connsiteY1" fmla="*/ 0 h 1373966"/>
              <a:gd name="connsiteX2" fmla="*/ 1228825 w 1228825"/>
              <a:gd name="connsiteY2" fmla="*/ 1054698 h 1373966"/>
              <a:gd name="connsiteX3" fmla="*/ 1219201 w 1228825"/>
              <a:gd name="connsiteY3" fmla="*/ 1373966 h 1373966"/>
              <a:gd name="connsiteX4" fmla="*/ 0 w 1228825"/>
              <a:gd name="connsiteY4" fmla="*/ 2366 h 1373966"/>
              <a:gd name="connsiteX0" fmla="*/ 0 w 1220309"/>
              <a:gd name="connsiteY0" fmla="*/ 2366 h 1373966"/>
              <a:gd name="connsiteX1" fmla="*/ 292187 w 1220309"/>
              <a:gd name="connsiteY1" fmla="*/ 0 h 1373966"/>
              <a:gd name="connsiteX2" fmla="*/ 1220309 w 1220309"/>
              <a:gd name="connsiteY2" fmla="*/ 1046705 h 1373966"/>
              <a:gd name="connsiteX3" fmla="*/ 1219201 w 1220309"/>
              <a:gd name="connsiteY3" fmla="*/ 1373966 h 1373966"/>
              <a:gd name="connsiteX4" fmla="*/ 0 w 1220309"/>
              <a:gd name="connsiteY4" fmla="*/ 2366 h 137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" h="1373966">
                <a:moveTo>
                  <a:pt x="0" y="2366"/>
                </a:moveTo>
                <a:lnTo>
                  <a:pt x="292187" y="0"/>
                </a:lnTo>
                <a:lnTo>
                  <a:pt x="1220309" y="1046705"/>
                </a:lnTo>
                <a:cubicBezTo>
                  <a:pt x="1219940" y="1155792"/>
                  <a:pt x="1219570" y="1264879"/>
                  <a:pt x="1219201" y="1373966"/>
                </a:cubicBezTo>
                <a:lnTo>
                  <a:pt x="0" y="2366"/>
                </a:lnTo>
                <a:close/>
              </a:path>
            </a:pathLst>
          </a:custGeom>
          <a:solidFill>
            <a:srgbClr val="6699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3">
            <a:extLst>
              <a:ext uri="{FF2B5EF4-FFF2-40B4-BE49-F238E27FC236}">
                <a16:creationId xmlns:a16="http://schemas.microsoft.com/office/drawing/2014/main" id="{D6E3E415-1612-44EA-BB77-5EACAC4E751E}"/>
              </a:ext>
            </a:extLst>
          </p:cNvPr>
          <p:cNvSpPr/>
          <p:nvPr/>
        </p:nvSpPr>
        <p:spPr>
          <a:xfrm>
            <a:off x="8365265" y="-59328"/>
            <a:ext cx="763408" cy="857835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98055"/>
              <a:gd name="connsiteY0" fmla="*/ 69 h 1371669"/>
              <a:gd name="connsiteX1" fmla="*/ 485738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81251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88432"/>
              <a:gd name="connsiteY0" fmla="*/ 69 h 1371669"/>
              <a:gd name="connsiteX1" fmla="*/ 572681 w 1288432"/>
              <a:gd name="connsiteY1" fmla="*/ 0 h 1371669"/>
              <a:gd name="connsiteX2" fmla="*/ 1287186 w 1288432"/>
              <a:gd name="connsiteY2" fmla="*/ 750732 h 1371669"/>
              <a:gd name="connsiteX3" fmla="*/ 1288431 w 1288432"/>
              <a:gd name="connsiteY3" fmla="*/ 1371669 h 1371669"/>
              <a:gd name="connsiteX4" fmla="*/ 0 w 128843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432" h="1371669">
                <a:moveTo>
                  <a:pt x="0" y="69"/>
                </a:moveTo>
                <a:lnTo>
                  <a:pt x="572681" y="0"/>
                </a:lnTo>
                <a:lnTo>
                  <a:pt x="1287186" y="750732"/>
                </a:lnTo>
                <a:lnTo>
                  <a:pt x="1288431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6BECA61-BAB3-4D10-9E8A-5986C952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378186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81262" y="0"/>
            <a:ext cx="4662738" cy="68579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662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20787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457331"/>
              </p:ext>
            </p:extLst>
          </p:nvPr>
        </p:nvGraphicFramePr>
        <p:xfrm>
          <a:off x="66672" y="506538"/>
          <a:ext cx="4576763" cy="561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Visio" r:id="rId4" imgW="3805809" imgH="4669917" progId="Visio.Drawing.11">
                  <p:embed/>
                </p:oleObj>
              </mc:Choice>
              <mc:Fallback>
                <p:oleObj name="Visio" r:id="rId4" imgW="3805809" imgH="4669917" progId="Visio.Drawing.11">
                  <p:embed/>
                  <p:pic>
                    <p:nvPicPr>
                      <p:cNvPr id="20787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2" y="506538"/>
                        <a:ext cx="4576763" cy="561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4509392" y="1495025"/>
            <a:ext cx="4608912" cy="126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44083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Menetapkan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program internal audit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sesuai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interval yang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ditentukan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untuk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memeriksa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apakah</a:t>
            </a:r>
            <a:endParaRPr lang="en-US" altLang="en-US" sz="1477" i="1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335582" lvl="1" indent="-169989" defTabSz="844083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BCMS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dijalankan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sesuai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rencana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dan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persyaratan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ditetapkan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oleh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pelanggan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</a:p>
          <a:p>
            <a:pPr marL="335582" lvl="1" indent="-169989" defTabSz="844083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Dipelihara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diimplementasikan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secara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efektif</a:t>
            </a:r>
            <a:endParaRPr lang="en-US" altLang="en-US" sz="1477" i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7878" name="Text Box 6"/>
          <p:cNvSpPr txBox="1">
            <a:spLocks noChangeArrowheads="1"/>
          </p:cNvSpPr>
          <p:nvPr/>
        </p:nvSpPr>
        <p:spPr bwMode="auto">
          <a:xfrm>
            <a:off x="4613710" y="3181065"/>
            <a:ext cx="4463618" cy="19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7313" indent="-87313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0850" indent="-1841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0599" indent="-80599" defTabSz="844083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Schedule audit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dibuat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berdasarkan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</a:p>
          <a:p>
            <a:pPr marL="509967" lvl="1" indent="-263776" defTabSz="844083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Penilaian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risiko</a:t>
            </a:r>
            <a:endParaRPr lang="en-US" altLang="en-US" sz="1477" i="1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509967" lvl="1" indent="-263776" defTabSz="844083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1385" b="1" i="1" u="sng" dirty="0" err="1">
                <a:solidFill>
                  <a:schemeClr val="bg1"/>
                </a:solidFill>
                <a:latin typeface="Tahoma" panose="020B0604030504040204" pitchFamily="34" charset="0"/>
              </a:rPr>
              <a:t>Perubahan</a:t>
            </a:r>
            <a:r>
              <a:rPr lang="en-US" altLang="en-US" sz="1385" b="1" i="1" u="sng" dirty="0">
                <a:solidFill>
                  <a:schemeClr val="bg1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385" b="1" i="1" u="sng" dirty="0" err="1">
                <a:solidFill>
                  <a:schemeClr val="bg1"/>
                </a:solidFill>
                <a:latin typeface="Tahoma" panose="020B0604030504040204" pitchFamily="34" charset="0"/>
              </a:rPr>
              <a:t>mempengaruhi</a:t>
            </a:r>
            <a:r>
              <a:rPr lang="en-US" altLang="en-US" sz="1385" b="1" i="1" u="sng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385" b="1" i="1" u="sng" dirty="0" err="1">
                <a:solidFill>
                  <a:schemeClr val="bg1"/>
                </a:solidFill>
                <a:latin typeface="Tahoma" panose="020B0604030504040204" pitchFamily="34" charset="0"/>
              </a:rPr>
              <a:t>organisasi</a:t>
            </a:r>
            <a:r>
              <a:rPr lang="en-US" altLang="en-US" sz="1385" b="1" i="1" u="sng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sz="1385" b="1" u="sng" dirty="0">
                <a:solidFill>
                  <a:schemeClr val="bg1"/>
                </a:solidFill>
              </a:rPr>
              <a:t>*</a:t>
            </a:r>
            <a:endParaRPr lang="en-US" altLang="en-US" sz="1385" b="1" i="1" u="sng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509967" lvl="1" indent="-263776" defTabSz="844083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Hasil audit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sebelumnya</a:t>
            </a:r>
            <a:endParaRPr lang="en-US" altLang="en-US" sz="1477" i="1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246191" lvl="1" indent="0" defTabSz="844083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477" i="1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80599" indent="-80599" defTabSz="844083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Auditor yang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digunakan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independen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melakukan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audit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areanya</a:t>
            </a:r>
            <a:r>
              <a:rPr lang="en-US" altLang="en-US" sz="1477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77" i="1" dirty="0" err="1">
                <a:solidFill>
                  <a:schemeClr val="bg1"/>
                </a:solidFill>
                <a:latin typeface="Tahoma" panose="020B0604030504040204" pitchFamily="34" charset="0"/>
              </a:rPr>
              <a:t>sendiri</a:t>
            </a:r>
            <a:endParaRPr lang="en-US" altLang="en-US" sz="1477" i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7879" name="Line 7"/>
          <p:cNvSpPr>
            <a:spLocks noChangeShapeType="1"/>
          </p:cNvSpPr>
          <p:nvPr/>
        </p:nvSpPr>
        <p:spPr bwMode="auto">
          <a:xfrm flipH="1" flipV="1">
            <a:off x="3109682" y="1368462"/>
            <a:ext cx="930566" cy="263681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7880" name="Line 8"/>
          <p:cNvSpPr>
            <a:spLocks noChangeShapeType="1"/>
          </p:cNvSpPr>
          <p:nvPr/>
        </p:nvSpPr>
        <p:spPr bwMode="auto">
          <a:xfrm flipH="1" flipV="1">
            <a:off x="3109682" y="3096656"/>
            <a:ext cx="930566" cy="228219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71407" y="5214944"/>
            <a:ext cx="3080543" cy="923330"/>
          </a:xfrm>
          <a:prstGeom prst="rect">
            <a:avLst/>
          </a:prstGeom>
          <a:ln w="22225">
            <a:solidFill>
              <a:srgbClr val="00B0F0"/>
            </a:solidFill>
            <a:prstDash val="dash"/>
          </a:ln>
        </p:spPr>
        <p:txBody>
          <a:bodyPr wrap="square">
            <a:spAutoFit/>
          </a:bodyPr>
          <a:lstStyle/>
          <a:p>
            <a:pPr algn="just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CATATAN :</a:t>
            </a:r>
          </a:p>
          <a:p>
            <a:pPr algn="just"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Lihat</a:t>
            </a:r>
            <a:r>
              <a:rPr lang="en-US" i="1" dirty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ISO 19011 </a:t>
            </a:r>
            <a:r>
              <a:rPr lang="en-US" i="1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sebagai</a:t>
            </a:r>
            <a:r>
              <a:rPr lang="en-US" i="1" dirty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panduan</a:t>
            </a:r>
            <a:r>
              <a:rPr lang="en-US" i="1" dirty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pelaksanaan</a:t>
            </a:r>
            <a:r>
              <a:rPr lang="en-US" i="1" dirty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audit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4187260" y="506538"/>
            <a:ext cx="489006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44083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9.2 Internal Audit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fld id="{8646E38D-1E4E-4D64-8D25-29F399A3900B}" type="slidenum">
              <a:rPr lang="en-US">
                <a:solidFill>
                  <a:srgbClr val="000000"/>
                </a:solidFill>
                <a:latin typeface="Arial" charset="0"/>
              </a:rPr>
              <a:pPr defTabSz="844083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768441" y="1235526"/>
            <a:ext cx="33755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201928-9246-4543-8647-0564D013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2384964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98C15-F3C8-4E13-912A-2A430B4603D1}"/>
              </a:ext>
            </a:extLst>
          </p:cNvPr>
          <p:cNvSpPr/>
          <p:nvPr/>
        </p:nvSpPr>
        <p:spPr>
          <a:xfrm>
            <a:off x="4070550" y="0"/>
            <a:ext cx="5073449" cy="6858000"/>
          </a:xfrm>
          <a:prstGeom prst="rect">
            <a:avLst/>
          </a:prstGeom>
          <a:solidFill>
            <a:srgbClr val="6666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0" y="263769"/>
            <a:ext cx="3983038" cy="6330462"/>
          </a:xfrm>
          <a:prstGeom prst="rect">
            <a:avLst/>
          </a:prstGeom>
          <a:solidFill>
            <a:srgbClr val="F6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662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209923" name="Object 75"/>
          <p:cNvGraphicFramePr>
            <a:graphicFrameLocks noChangeAspect="1"/>
          </p:cNvGraphicFramePr>
          <p:nvPr/>
        </p:nvGraphicFramePr>
        <p:xfrm>
          <a:off x="198438" y="321690"/>
          <a:ext cx="3302000" cy="5844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Visio" r:id="rId4" imgW="2867787" imgH="4396740" progId="Visio.Drawing.11">
                  <p:embed/>
                </p:oleObj>
              </mc:Choice>
              <mc:Fallback>
                <p:oleObj name="Visio" r:id="rId4" imgW="2867787" imgH="4396740" progId="Visio.Drawing.11">
                  <p:embed/>
                  <p:pic>
                    <p:nvPicPr>
                      <p:cNvPr id="209923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8" y="321690"/>
                        <a:ext cx="3302000" cy="5844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24" name="Text Box 7"/>
          <p:cNvSpPr txBox="1">
            <a:spLocks noChangeArrowheads="1"/>
          </p:cNvSpPr>
          <p:nvPr/>
        </p:nvSpPr>
        <p:spPr bwMode="auto">
          <a:xfrm>
            <a:off x="4099322" y="2103042"/>
            <a:ext cx="4953000" cy="111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44083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Memastikan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bahwa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koreksi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terhadap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penyebab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telah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dilakukan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tanpa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adanya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penundaan</a:t>
            </a:r>
            <a:endParaRPr lang="en-US" altLang="en-US" sz="1662" i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9925" name="Line 8"/>
          <p:cNvSpPr>
            <a:spLocks noChangeShapeType="1"/>
          </p:cNvSpPr>
          <p:nvPr/>
        </p:nvSpPr>
        <p:spPr bwMode="auto">
          <a:xfrm flipH="1">
            <a:off x="2924608" y="2365498"/>
            <a:ext cx="1145943" cy="437426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9926" name="Text Box 10"/>
          <p:cNvSpPr txBox="1">
            <a:spLocks noChangeArrowheads="1"/>
          </p:cNvSpPr>
          <p:nvPr/>
        </p:nvSpPr>
        <p:spPr bwMode="auto">
          <a:xfrm>
            <a:off x="4099322" y="3733387"/>
            <a:ext cx="4141788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44083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dilakukan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terhadap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korektif</a:t>
            </a:r>
            <a:endParaRPr lang="en-US" altLang="en-US" sz="1662" i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9927" name="Text Box 11"/>
          <p:cNvSpPr txBox="1">
            <a:spLocks noChangeArrowheads="1"/>
          </p:cNvSpPr>
          <p:nvPr/>
        </p:nvSpPr>
        <p:spPr bwMode="auto">
          <a:xfrm>
            <a:off x="4233070" y="4453803"/>
            <a:ext cx="4968875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63776" indent="-263776" defTabSz="844083"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662" i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662" i="1" dirty="0" err="1">
                <a:solidFill>
                  <a:schemeClr val="bg1"/>
                </a:solidFill>
                <a:latin typeface="Tahoma" panose="020B0604030504040204" pitchFamily="34" charset="0"/>
              </a:rPr>
              <a:t>dilaporkan</a:t>
            </a:r>
            <a:endParaRPr lang="en-US" altLang="en-US" sz="1662" i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9928" name="Line 12"/>
          <p:cNvSpPr>
            <a:spLocks noChangeShapeType="1"/>
          </p:cNvSpPr>
          <p:nvPr/>
        </p:nvSpPr>
        <p:spPr bwMode="auto">
          <a:xfrm flipH="1">
            <a:off x="3302400" y="4216663"/>
            <a:ext cx="774300" cy="214859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9929" name="Line 13"/>
          <p:cNvSpPr>
            <a:spLocks noChangeShapeType="1"/>
          </p:cNvSpPr>
          <p:nvPr/>
        </p:nvSpPr>
        <p:spPr bwMode="auto">
          <a:xfrm flipH="1">
            <a:off x="2976428" y="5356599"/>
            <a:ext cx="1122894" cy="40634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9930" name="Rectangle 76"/>
          <p:cNvSpPr>
            <a:spLocks noChangeArrowheads="1"/>
          </p:cNvSpPr>
          <p:nvPr/>
        </p:nvSpPr>
        <p:spPr bwMode="auto">
          <a:xfrm>
            <a:off x="4070551" y="580415"/>
            <a:ext cx="471027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44083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9.2 Internal Audit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202116" y="5139360"/>
            <a:ext cx="4640260" cy="85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63776" indent="-263776" defTabSz="844083"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1662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Menyimpan</a:t>
            </a:r>
            <a:r>
              <a:rPr lang="en-US" sz="1662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62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informasi</a:t>
            </a:r>
            <a:r>
              <a:rPr lang="en-US" sz="1662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662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didokumentasikan</a:t>
            </a:r>
            <a:r>
              <a:rPr lang="en-US" sz="1662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62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sebagai</a:t>
            </a:r>
            <a:r>
              <a:rPr lang="en-US" sz="1662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62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bukti</a:t>
            </a:r>
            <a:r>
              <a:rPr lang="en-US" sz="1662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62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pelaksanaan</a:t>
            </a:r>
            <a:r>
              <a:rPr lang="en-US" sz="1662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program audit </a:t>
            </a:r>
            <a:r>
              <a:rPr lang="en-US" sz="1662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662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62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hasil</a:t>
            </a:r>
            <a:r>
              <a:rPr lang="en-US" sz="1662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audit </a:t>
            </a:r>
            <a:endParaRPr lang="en-US" altLang="en-US" sz="1662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fld id="{8646E38D-1E4E-4D64-8D25-29F399A3900B}" type="slidenum">
              <a:rPr lang="en-US">
                <a:solidFill>
                  <a:srgbClr val="000000"/>
                </a:solidFill>
                <a:latin typeface="Arial" charset="0"/>
              </a:rPr>
              <a:pPr defTabSz="844083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768441" y="1501401"/>
            <a:ext cx="337555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739BB-55E7-41AB-94DE-16040EDD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1232971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3882564" y="0"/>
            <a:ext cx="5261014" cy="6858000"/>
          </a:xfrm>
          <a:prstGeom prst="rect">
            <a:avLst/>
          </a:pr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662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  <a:defRPr/>
            </a:pPr>
            <a:fld id="{841ECF00-6640-4B42-A490-1528FA283F84}" type="slidenum">
              <a:rPr lang="en-US">
                <a:solidFill>
                  <a:srgbClr val="000000"/>
                </a:solidFill>
                <a:latin typeface="Arial" charset="0"/>
              </a:rPr>
              <a:pPr defTabSz="844083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85778"/>
            <a:ext cx="3790836" cy="1143001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215" b="1" dirty="0"/>
              <a:t>9.3 </a:t>
            </a:r>
            <a:r>
              <a:rPr lang="en-US" sz="2215" b="1" dirty="0" err="1"/>
              <a:t>Tinjauan</a:t>
            </a:r>
            <a:r>
              <a:rPr lang="en-US" sz="2215" b="1" dirty="0"/>
              <a:t> </a:t>
            </a:r>
            <a:r>
              <a:rPr lang="en-US" sz="2215" b="1" dirty="0" err="1"/>
              <a:t>Manajemen</a:t>
            </a:r>
            <a:br>
              <a:rPr lang="id-ID" sz="2215" b="1" dirty="0"/>
            </a:br>
            <a:endParaRPr lang="en-US" sz="2215" b="1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369833" y="3994792"/>
            <a:ext cx="2286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 algn="ctr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Arial"/>
              </a:rPr>
              <a:t>Lakukan Analisis</a:t>
            </a:r>
            <a:endParaRPr lang="en-US" sz="1477" i="1" u="sng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00188" y="5631109"/>
            <a:ext cx="2113818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Arial"/>
              </a:rPr>
              <a:t>Buat Summary Report</a:t>
            </a:r>
          </a:p>
        </p:txBody>
      </p:sp>
      <p:pic>
        <p:nvPicPr>
          <p:cNvPr id="77832" name="Picture 6" descr="C:\Users\Agus Wahyudi\Pictures\3D man\3d-character-man-97595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438" y="4340044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>
            <a:off x="1137369" y="2158528"/>
            <a:ext cx="642937" cy="3429000"/>
          </a:xfrm>
          <a:prstGeom prst="leftBrace">
            <a:avLst/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  <a:defRPr/>
            </a:pPr>
            <a:endParaRPr lang="id-ID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-340096" y="3327751"/>
            <a:ext cx="202529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 algn="ctr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Arial" charset="0"/>
              </a:rPr>
              <a:t>Management </a:t>
            </a:r>
          </a:p>
          <a:p>
            <a:pPr marL="342898" indent="-342898" algn="ctr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Arial" charset="0"/>
              </a:rPr>
              <a:t>Review </a:t>
            </a:r>
            <a:endParaRPr lang="en-US" sz="1477" i="1" u="sng" dirty="0">
              <a:solidFill>
                <a:srgbClr val="000000"/>
              </a:solidFill>
              <a:latin typeface="Arial" charset="0"/>
            </a:endParaRPr>
          </a:p>
          <a:p>
            <a:pPr marL="342898" indent="-342898" algn="ctr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Arial" charset="0"/>
              </a:rPr>
              <a:t>Preparation</a:t>
            </a:r>
            <a:endParaRPr lang="en-US" sz="1477" i="1" u="sng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77837" name="Picture 9" descr="http://us.123rf.com/400wm/400/400/johan2011/johan20111209/johan2011120900030/15508131-business-review-3d-little-human-characters-x2-looking-at-a-report-pie-charts-and-graphs-business-pe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5310" y="3026401"/>
            <a:ext cx="116046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059395" y="1150998"/>
            <a:ext cx="5133095" cy="4853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en-US" dirty="0" err="1">
                <a:solidFill>
                  <a:srgbClr val="000000"/>
                </a:solidFill>
                <a:latin typeface="Arial" charset="0"/>
              </a:rPr>
              <a:t>Inputan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Tinjauan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Manajemen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id-ID" dirty="0">
                <a:solidFill>
                  <a:srgbClr val="000000"/>
                </a:solidFill>
                <a:latin typeface="Arial" charset="0"/>
              </a:rPr>
              <a:t>: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marL="342898" indent="-342898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dirty="0">
                <a:solidFill>
                  <a:srgbClr val="000000"/>
                </a:solidFill>
                <a:latin typeface="Arial" charset="0"/>
              </a:rPr>
              <a:t>a) status tindakan dari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tinjauan</a:t>
            </a:r>
            <a:r>
              <a:rPr lang="id-ID" dirty="0">
                <a:solidFill>
                  <a:srgbClr val="000000"/>
                </a:solidFill>
                <a:latin typeface="Arial" charset="0"/>
              </a:rPr>
              <a:t> manajeme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n </a:t>
            </a:r>
            <a:r>
              <a:rPr lang="id-ID" dirty="0">
                <a:solidFill>
                  <a:srgbClr val="000000"/>
                </a:solidFill>
                <a:latin typeface="Arial" charset="0"/>
              </a:rPr>
              <a:t>sebelumnya,</a:t>
            </a:r>
          </a:p>
          <a:p>
            <a:pPr marL="342898" indent="-342898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dirty="0">
                <a:solidFill>
                  <a:srgbClr val="000000"/>
                </a:solidFill>
                <a:latin typeface="Arial" charset="0"/>
              </a:rPr>
              <a:t>b) perubahan dalam isu eksternal dan internal yang relevan dengan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BCMS</a:t>
            </a:r>
            <a:r>
              <a:rPr lang="id-ID" dirty="0">
                <a:solidFill>
                  <a:srgbClr val="000000"/>
                </a:solidFill>
                <a:latin typeface="Arial" charset="0"/>
              </a:rPr>
              <a:t>,</a:t>
            </a:r>
          </a:p>
          <a:p>
            <a:pPr marL="342898" indent="-342898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dirty="0">
                <a:solidFill>
                  <a:srgbClr val="000000"/>
                </a:solidFill>
                <a:latin typeface="Arial" charset="0"/>
              </a:rPr>
              <a:t>c) informasi mengenai kinerja kelangsungan usaha, termasuk kecenderungan pada</a:t>
            </a:r>
          </a:p>
          <a:p>
            <a:pPr marL="342898" indent="-342898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	</a:t>
            </a:r>
            <a:r>
              <a:rPr lang="id-ID" dirty="0">
                <a:solidFill>
                  <a:srgbClr val="000000"/>
                </a:solidFill>
                <a:latin typeface="Arial" charset="0"/>
              </a:rPr>
              <a:t>1) ketidaksesuaian dan tindakan korektif,</a:t>
            </a:r>
          </a:p>
          <a:p>
            <a:pPr marL="342898" indent="-342898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	</a:t>
            </a:r>
            <a:r>
              <a:rPr lang="id-ID" dirty="0">
                <a:solidFill>
                  <a:srgbClr val="000000"/>
                </a:solidFill>
                <a:latin typeface="Arial" charset="0"/>
              </a:rPr>
              <a:t>2) pemantauan dan hasil evaluasi pengukuran,</a:t>
            </a:r>
          </a:p>
          <a:p>
            <a:pPr marL="342898" indent="-342898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	</a:t>
            </a:r>
            <a:r>
              <a:rPr lang="id-ID" dirty="0">
                <a:solidFill>
                  <a:srgbClr val="000000"/>
                </a:solidFill>
                <a:latin typeface="Arial" charset="0"/>
              </a:rPr>
              <a:t>3) hasil audit,</a:t>
            </a:r>
          </a:p>
          <a:p>
            <a:pPr marL="342898" indent="-342898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dirty="0">
                <a:solidFill>
                  <a:srgbClr val="000000"/>
                </a:solidFill>
                <a:latin typeface="Arial" charset="0"/>
              </a:rPr>
              <a:t>d) kemungkinan untuk peningkatan terus-menerus.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marL="342898" indent="-342898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marL="342898" indent="-342898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endParaRPr lang="id-ID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8674" name="Picture 2" descr="https://d2gg9evh47fn9z.cloudfront.net/thumb_COLOURBOX517273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7" y="1494502"/>
            <a:ext cx="993915" cy="130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8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13756" y="2715357"/>
            <a:ext cx="2000250" cy="499697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FontTx/>
              <a:buNone/>
            </a:pPr>
            <a:r>
              <a:rPr lang="id-ID" sz="1477" i="1" u="sng" dirty="0"/>
              <a:t>Kumpulkan Raw Data</a:t>
            </a:r>
            <a:endParaRPr lang="en-US" sz="1477" i="1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29AD0-4773-4EEE-9D80-1D0FC193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1281FB1-6DA2-47E4-922B-2DA0BBFBA404}"/>
              </a:ext>
            </a:extLst>
          </p:cNvPr>
          <p:cNvSpPr/>
          <p:nvPr/>
        </p:nvSpPr>
        <p:spPr>
          <a:xfrm>
            <a:off x="7889418" y="-2640"/>
            <a:ext cx="1254582" cy="1371669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4582" h="1371669">
                <a:moveTo>
                  <a:pt x="0" y="69"/>
                </a:moveTo>
                <a:lnTo>
                  <a:pt x="442265" y="0"/>
                </a:lnTo>
                <a:lnTo>
                  <a:pt x="1254582" y="905182"/>
                </a:lnTo>
                <a:lnTo>
                  <a:pt x="1244958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43EC868D-7B38-4DD3-8DB9-52941C9F1BA9}"/>
              </a:ext>
            </a:extLst>
          </p:cNvPr>
          <p:cNvSpPr/>
          <p:nvPr/>
        </p:nvSpPr>
        <p:spPr>
          <a:xfrm>
            <a:off x="7457975" y="-2570"/>
            <a:ext cx="1665868" cy="1831370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21991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2366 h 1373966"/>
              <a:gd name="connsiteX1" fmla="*/ 292187 w 1228825"/>
              <a:gd name="connsiteY1" fmla="*/ 0 h 1373966"/>
              <a:gd name="connsiteX2" fmla="*/ 1228825 w 1228825"/>
              <a:gd name="connsiteY2" fmla="*/ 1054698 h 1373966"/>
              <a:gd name="connsiteX3" fmla="*/ 1219201 w 1228825"/>
              <a:gd name="connsiteY3" fmla="*/ 1373966 h 1373966"/>
              <a:gd name="connsiteX4" fmla="*/ 0 w 1228825"/>
              <a:gd name="connsiteY4" fmla="*/ 2366 h 1373966"/>
              <a:gd name="connsiteX0" fmla="*/ 0 w 1220309"/>
              <a:gd name="connsiteY0" fmla="*/ 2366 h 1373966"/>
              <a:gd name="connsiteX1" fmla="*/ 292187 w 1220309"/>
              <a:gd name="connsiteY1" fmla="*/ 0 h 1373966"/>
              <a:gd name="connsiteX2" fmla="*/ 1220309 w 1220309"/>
              <a:gd name="connsiteY2" fmla="*/ 1046705 h 1373966"/>
              <a:gd name="connsiteX3" fmla="*/ 1219201 w 1220309"/>
              <a:gd name="connsiteY3" fmla="*/ 1373966 h 1373966"/>
              <a:gd name="connsiteX4" fmla="*/ 0 w 1220309"/>
              <a:gd name="connsiteY4" fmla="*/ 2366 h 137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" h="1373966">
                <a:moveTo>
                  <a:pt x="0" y="2366"/>
                </a:moveTo>
                <a:lnTo>
                  <a:pt x="292187" y="0"/>
                </a:lnTo>
                <a:lnTo>
                  <a:pt x="1220309" y="1046705"/>
                </a:lnTo>
                <a:cubicBezTo>
                  <a:pt x="1219940" y="1155792"/>
                  <a:pt x="1219570" y="1264879"/>
                  <a:pt x="1219201" y="1373966"/>
                </a:cubicBezTo>
                <a:lnTo>
                  <a:pt x="0" y="23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E2640FBC-2CBC-4977-BBF2-B9415741EDDD}"/>
              </a:ext>
            </a:extLst>
          </p:cNvPr>
          <p:cNvSpPr/>
          <p:nvPr/>
        </p:nvSpPr>
        <p:spPr>
          <a:xfrm>
            <a:off x="8365265" y="-3960"/>
            <a:ext cx="763408" cy="857835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98055"/>
              <a:gd name="connsiteY0" fmla="*/ 69 h 1371669"/>
              <a:gd name="connsiteX1" fmla="*/ 485738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81251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88432"/>
              <a:gd name="connsiteY0" fmla="*/ 69 h 1371669"/>
              <a:gd name="connsiteX1" fmla="*/ 572681 w 1288432"/>
              <a:gd name="connsiteY1" fmla="*/ 0 h 1371669"/>
              <a:gd name="connsiteX2" fmla="*/ 1287186 w 1288432"/>
              <a:gd name="connsiteY2" fmla="*/ 750732 h 1371669"/>
              <a:gd name="connsiteX3" fmla="*/ 1288431 w 1288432"/>
              <a:gd name="connsiteY3" fmla="*/ 1371669 h 1371669"/>
              <a:gd name="connsiteX4" fmla="*/ 0 w 128843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432" h="1371669">
                <a:moveTo>
                  <a:pt x="0" y="69"/>
                </a:moveTo>
                <a:lnTo>
                  <a:pt x="572681" y="0"/>
                </a:lnTo>
                <a:lnTo>
                  <a:pt x="1287186" y="750732"/>
                </a:lnTo>
                <a:lnTo>
                  <a:pt x="1288431" y="1371669"/>
                </a:lnTo>
                <a:lnTo>
                  <a:pt x="0" y="69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7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15537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</a:pPr>
            <a:endParaRPr lang="en-US" sz="1662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  <a:defRPr/>
            </a:pPr>
            <a:fld id="{841ECF00-6640-4B42-A490-1528FA283F84}" type="slidenum">
              <a:rPr lang="en-US">
                <a:solidFill>
                  <a:srgbClr val="000000"/>
                </a:solidFill>
                <a:latin typeface="Arial" charset="0"/>
              </a:rPr>
              <a:pPr defTabSz="844083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5762" y="3090688"/>
            <a:ext cx="2023697" cy="499697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FontTx/>
              <a:buNone/>
            </a:pPr>
            <a:r>
              <a:rPr lang="id-ID" sz="1400" i="1" u="sng" dirty="0"/>
              <a:t>Meeting Pembahasan</a:t>
            </a:r>
            <a:endParaRPr lang="en-US" sz="1400" i="1" u="sng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119313" y="5429258"/>
            <a:ext cx="2286000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 algn="ctr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Arial" charset="0"/>
              </a:rPr>
              <a:t>Buat Resume Hasil </a:t>
            </a:r>
          </a:p>
          <a:p>
            <a:pPr marL="342898" indent="-342898" algn="ctr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Arial" charset="0"/>
              </a:rPr>
              <a:t>Management Review</a:t>
            </a:r>
            <a:endParaRPr lang="en-US" sz="1477" i="1" u="sng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19063" y="2518559"/>
            <a:ext cx="1928812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 algn="ctr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Arial" charset="0"/>
              </a:rPr>
              <a:t>Management </a:t>
            </a:r>
          </a:p>
          <a:p>
            <a:pPr marL="342898" indent="-342898" algn="ctr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Arial" charset="0"/>
              </a:rPr>
              <a:t>Review Execution</a:t>
            </a:r>
            <a:endParaRPr lang="en-US" sz="1477" i="1" u="sng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040" name="AutoShape 6"/>
          <p:cNvSpPr>
            <a:spLocks noChangeArrowheads="1"/>
          </p:cNvSpPr>
          <p:nvPr/>
        </p:nvSpPr>
        <p:spPr bwMode="auto">
          <a:xfrm>
            <a:off x="4619673" y="2474112"/>
            <a:ext cx="727075" cy="361950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  <a:defRPr/>
            </a:pPr>
            <a:endParaRPr lang="id-ID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8858" name="Rectangle 3"/>
          <p:cNvSpPr txBox="1">
            <a:spLocks noChangeArrowheads="1"/>
          </p:cNvSpPr>
          <p:nvPr/>
        </p:nvSpPr>
        <p:spPr bwMode="auto">
          <a:xfrm>
            <a:off x="5691190" y="1974044"/>
            <a:ext cx="3595687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</a:pPr>
            <a:r>
              <a:rPr lang="id-ID" sz="1662" dirty="0">
                <a:solidFill>
                  <a:srgbClr val="000000"/>
                </a:solidFill>
                <a:latin typeface="Arial" charset="0"/>
              </a:rPr>
              <a:t>Pembahasan meliputi summary report dan status action plan sebelumnya</a:t>
            </a:r>
          </a:p>
          <a:p>
            <a:pPr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</a:pPr>
            <a:r>
              <a:rPr lang="id-ID" sz="1662" dirty="0">
                <a:solidFill>
                  <a:srgbClr val="000000"/>
                </a:solidFill>
                <a:latin typeface="Arial" charset="0"/>
              </a:rPr>
              <a:t>Pembahasan dilakukan oleh penanggung jawab setiap divisi/ bagian.</a:t>
            </a:r>
            <a:endParaRPr lang="en-US" sz="1662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042" name="AutoShape 6"/>
          <p:cNvSpPr>
            <a:spLocks noChangeArrowheads="1"/>
          </p:cNvSpPr>
          <p:nvPr/>
        </p:nvSpPr>
        <p:spPr bwMode="auto">
          <a:xfrm rot="5400000">
            <a:off x="2960686" y="3515719"/>
            <a:ext cx="727075" cy="361950"/>
          </a:xfrm>
          <a:prstGeom prst="rightArrow">
            <a:avLst>
              <a:gd name="adj1" fmla="val 50000"/>
              <a:gd name="adj2" fmla="val 5021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  <a:defRPr/>
            </a:pPr>
            <a:endParaRPr lang="id-ID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619673" y="4071945"/>
            <a:ext cx="438365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defTabSz="844083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Output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dari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tinjauan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manajemen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berupa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keputusan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dan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tindakan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yang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terkait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dengan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</a:t>
            </a:r>
            <a:endParaRPr lang="id-ID" sz="1662" i="1" dirty="0">
              <a:solidFill>
                <a:srgbClr val="000000"/>
              </a:solidFill>
              <a:latin typeface="Arial" charset="0"/>
            </a:endParaRPr>
          </a:p>
          <a:p>
            <a:pPr marL="742946" lvl="1" indent="-285748" defTabSz="844083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pPr>
            <a:r>
              <a:rPr lang="en-US" sz="1662" b="1" i="1" u="sng" dirty="0" err="1">
                <a:solidFill>
                  <a:srgbClr val="000000"/>
                </a:solidFill>
                <a:latin typeface="Arial" charset="0"/>
              </a:rPr>
              <a:t>Peluang</a:t>
            </a:r>
            <a:r>
              <a:rPr lang="en-US" sz="1662" b="1" i="1" u="sng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b="1" i="1" u="sng" dirty="0" err="1">
                <a:solidFill>
                  <a:srgbClr val="000000"/>
                </a:solidFill>
                <a:latin typeface="Arial" charset="0"/>
              </a:rPr>
              <a:t>untuk</a:t>
            </a:r>
            <a:r>
              <a:rPr lang="en-US" sz="1662" b="1" i="1" u="sng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b="1" i="1" u="sng" dirty="0" err="1">
                <a:solidFill>
                  <a:srgbClr val="000000"/>
                </a:solidFill>
                <a:latin typeface="Arial" charset="0"/>
              </a:rPr>
              <a:t>peningkatan</a:t>
            </a:r>
            <a:r>
              <a:rPr lang="en-US" sz="1662" b="1" u="sng" dirty="0">
                <a:solidFill>
                  <a:srgbClr val="000000"/>
                </a:solidFill>
                <a:latin typeface="Arial" charset="0"/>
              </a:rPr>
              <a:t>*</a:t>
            </a:r>
            <a:endParaRPr lang="en-US" sz="1662" b="1" i="1" u="sng" dirty="0">
              <a:solidFill>
                <a:srgbClr val="000000"/>
              </a:solidFill>
              <a:latin typeface="Arial" charset="0"/>
            </a:endParaRPr>
          </a:p>
          <a:p>
            <a:pPr marL="742946" lvl="1" indent="-285748" defTabSz="844083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pP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Kebutuhan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perubahan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BCMS</a:t>
            </a:r>
            <a:endParaRPr lang="en-US" sz="1662" dirty="0">
              <a:solidFill>
                <a:srgbClr val="000000"/>
              </a:solidFill>
              <a:latin typeface="Arial" charset="0"/>
            </a:endParaRPr>
          </a:p>
          <a:p>
            <a:pPr marL="742946" lvl="1" indent="-285748" defTabSz="844083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/>
            </a:pP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Kebutuhan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sumber</a:t>
            </a:r>
            <a:r>
              <a:rPr lang="en-US" sz="1662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662" i="1" dirty="0" err="1">
                <a:solidFill>
                  <a:srgbClr val="000000"/>
                </a:solidFill>
                <a:latin typeface="Arial" charset="0"/>
              </a:rPr>
              <a:t>daya</a:t>
            </a:r>
            <a:r>
              <a:rPr lang="en-US" sz="1662" dirty="0">
                <a:solidFill>
                  <a:srgbClr val="000000"/>
                </a:solidFill>
                <a:latin typeface="Arial" charset="0"/>
              </a:rPr>
              <a:t> </a:t>
            </a:r>
            <a:endParaRPr lang="id-ID" sz="1662" dirty="0">
              <a:solidFill>
                <a:srgbClr val="000000"/>
              </a:solidFill>
              <a:latin typeface="Arial" charset="0"/>
            </a:endParaRPr>
          </a:p>
          <a:p>
            <a:pPr marL="742946" lvl="1" indent="-285748" defTabSz="844083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1662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14285" y="4643446"/>
            <a:ext cx="192881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 algn="ctr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i="1" u="sng" dirty="0">
                <a:solidFill>
                  <a:srgbClr val="000000"/>
                </a:solidFill>
                <a:latin typeface="Arial" charset="0"/>
              </a:rPr>
              <a:t>Management </a:t>
            </a:r>
          </a:p>
          <a:p>
            <a:pPr marL="342898" indent="-342898" algn="ctr" defTabSz="844083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defRPr/>
            </a:pPr>
            <a:r>
              <a:rPr lang="id-ID" i="1" u="sng" dirty="0">
                <a:solidFill>
                  <a:srgbClr val="000000"/>
                </a:solidFill>
                <a:latin typeface="Arial" charset="0"/>
              </a:rPr>
              <a:t>Review Output</a:t>
            </a:r>
            <a:endParaRPr lang="en-US" i="1" u="sng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Left Brace 15"/>
          <p:cNvSpPr/>
          <p:nvPr/>
        </p:nvSpPr>
        <p:spPr>
          <a:xfrm>
            <a:off x="1833566" y="2545547"/>
            <a:ext cx="428625" cy="714375"/>
          </a:xfrm>
          <a:prstGeom prst="leftBrace">
            <a:avLst>
              <a:gd name="adj1" fmla="val 8333"/>
              <a:gd name="adj2" fmla="val 50000"/>
            </a:avLst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  <a:defRPr/>
            </a:pPr>
            <a:endParaRPr lang="id-ID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1928800" y="4572003"/>
            <a:ext cx="428625" cy="1071563"/>
          </a:xfrm>
          <a:prstGeom prst="leftBrace">
            <a:avLst>
              <a:gd name="adj1" fmla="val 8333"/>
              <a:gd name="adj2" fmla="val 50000"/>
            </a:avLst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844083" fontAlgn="base">
              <a:spcBef>
                <a:spcPct val="0"/>
              </a:spcBef>
              <a:spcAft>
                <a:spcPct val="0"/>
              </a:spcAft>
              <a:defRPr/>
            </a:pPr>
            <a:endParaRPr lang="id-ID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-79054" y="456218"/>
            <a:ext cx="8856662" cy="8789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44083" fontAlgn="base">
              <a:spcAft>
                <a:spcPct val="0"/>
              </a:spcAft>
            </a:pPr>
            <a:r>
              <a:rPr lang="en-US" sz="2954" dirty="0">
                <a:solidFill>
                  <a:srgbClr val="000000"/>
                </a:solidFill>
                <a:latin typeface="Arial"/>
              </a:rPr>
              <a:t>9.3 </a:t>
            </a:r>
            <a:r>
              <a:rPr lang="en-US" sz="2954" dirty="0" err="1">
                <a:solidFill>
                  <a:srgbClr val="000000"/>
                </a:solidFill>
                <a:latin typeface="Arial"/>
              </a:rPr>
              <a:t>Tinjauan</a:t>
            </a:r>
            <a:r>
              <a:rPr lang="en-US" sz="295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954" dirty="0" err="1">
                <a:solidFill>
                  <a:srgbClr val="000000"/>
                </a:solidFill>
                <a:latin typeface="Arial"/>
              </a:rPr>
              <a:t>Manajemen</a:t>
            </a:r>
            <a:br>
              <a:rPr lang="id-ID" sz="2954" dirty="0">
                <a:solidFill>
                  <a:srgbClr val="000000"/>
                </a:solidFill>
                <a:latin typeface="Arial"/>
              </a:rPr>
            </a:br>
            <a:endParaRPr lang="en-US" sz="2954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0" y="1561239"/>
            <a:ext cx="84071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C:\Users\MGR\AppData\Roaming\PixelMetrics\CaptureWiz\Temp\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60" y="1746187"/>
            <a:ext cx="1789808" cy="1633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MGR\AppData\Roaming\PixelMetrics\CaptureWiz\Temp\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"/>
          <a:stretch/>
        </p:blipFill>
        <p:spPr bwMode="auto">
          <a:xfrm>
            <a:off x="2458460" y="4071944"/>
            <a:ext cx="1636641" cy="1417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13">
            <a:extLst>
              <a:ext uri="{FF2B5EF4-FFF2-40B4-BE49-F238E27FC236}">
                <a16:creationId xmlns:a16="http://schemas.microsoft.com/office/drawing/2014/main" id="{0B2DBE7D-C449-4DBD-A2AA-366A45AF7020}"/>
              </a:ext>
            </a:extLst>
          </p:cNvPr>
          <p:cNvSpPr/>
          <p:nvPr/>
        </p:nvSpPr>
        <p:spPr>
          <a:xfrm>
            <a:off x="7889418" y="-2640"/>
            <a:ext cx="1254582" cy="1371669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4582" h="1371669">
                <a:moveTo>
                  <a:pt x="0" y="69"/>
                </a:moveTo>
                <a:lnTo>
                  <a:pt x="442265" y="0"/>
                </a:lnTo>
                <a:lnTo>
                  <a:pt x="1254582" y="905182"/>
                </a:lnTo>
                <a:lnTo>
                  <a:pt x="1244958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808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F32F7304-A6CE-4E7D-A487-D6B2CF6BCAC5}"/>
              </a:ext>
            </a:extLst>
          </p:cNvPr>
          <p:cNvSpPr/>
          <p:nvPr/>
        </p:nvSpPr>
        <p:spPr>
          <a:xfrm>
            <a:off x="7457975" y="-2570"/>
            <a:ext cx="1665868" cy="1831370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21991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2366 h 1373966"/>
              <a:gd name="connsiteX1" fmla="*/ 292187 w 1228825"/>
              <a:gd name="connsiteY1" fmla="*/ 0 h 1373966"/>
              <a:gd name="connsiteX2" fmla="*/ 1228825 w 1228825"/>
              <a:gd name="connsiteY2" fmla="*/ 1054698 h 1373966"/>
              <a:gd name="connsiteX3" fmla="*/ 1219201 w 1228825"/>
              <a:gd name="connsiteY3" fmla="*/ 1373966 h 1373966"/>
              <a:gd name="connsiteX4" fmla="*/ 0 w 1228825"/>
              <a:gd name="connsiteY4" fmla="*/ 2366 h 1373966"/>
              <a:gd name="connsiteX0" fmla="*/ 0 w 1220309"/>
              <a:gd name="connsiteY0" fmla="*/ 2366 h 1373966"/>
              <a:gd name="connsiteX1" fmla="*/ 292187 w 1220309"/>
              <a:gd name="connsiteY1" fmla="*/ 0 h 1373966"/>
              <a:gd name="connsiteX2" fmla="*/ 1220309 w 1220309"/>
              <a:gd name="connsiteY2" fmla="*/ 1046705 h 1373966"/>
              <a:gd name="connsiteX3" fmla="*/ 1219201 w 1220309"/>
              <a:gd name="connsiteY3" fmla="*/ 1373966 h 1373966"/>
              <a:gd name="connsiteX4" fmla="*/ 0 w 1220309"/>
              <a:gd name="connsiteY4" fmla="*/ 2366 h 137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" h="1373966">
                <a:moveTo>
                  <a:pt x="0" y="2366"/>
                </a:moveTo>
                <a:lnTo>
                  <a:pt x="292187" y="0"/>
                </a:lnTo>
                <a:lnTo>
                  <a:pt x="1220309" y="1046705"/>
                </a:lnTo>
                <a:cubicBezTo>
                  <a:pt x="1219940" y="1155792"/>
                  <a:pt x="1219570" y="1264879"/>
                  <a:pt x="1219201" y="1373966"/>
                </a:cubicBezTo>
                <a:lnTo>
                  <a:pt x="0" y="2366"/>
                </a:lnTo>
                <a:close/>
              </a:path>
            </a:pathLst>
          </a:custGeom>
          <a:solidFill>
            <a:srgbClr val="0066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60F9BE00-F8B7-4CFA-990B-0E18100BB426}"/>
              </a:ext>
            </a:extLst>
          </p:cNvPr>
          <p:cNvSpPr/>
          <p:nvPr/>
        </p:nvSpPr>
        <p:spPr>
          <a:xfrm>
            <a:off x="8365265" y="-3960"/>
            <a:ext cx="763408" cy="857835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98055"/>
              <a:gd name="connsiteY0" fmla="*/ 69 h 1371669"/>
              <a:gd name="connsiteX1" fmla="*/ 485738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81251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88432"/>
              <a:gd name="connsiteY0" fmla="*/ 69 h 1371669"/>
              <a:gd name="connsiteX1" fmla="*/ 572681 w 1288432"/>
              <a:gd name="connsiteY1" fmla="*/ 0 h 1371669"/>
              <a:gd name="connsiteX2" fmla="*/ 1287186 w 1288432"/>
              <a:gd name="connsiteY2" fmla="*/ 750732 h 1371669"/>
              <a:gd name="connsiteX3" fmla="*/ 1288431 w 1288432"/>
              <a:gd name="connsiteY3" fmla="*/ 1371669 h 1371669"/>
              <a:gd name="connsiteX4" fmla="*/ 0 w 128843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432" h="1371669">
                <a:moveTo>
                  <a:pt x="0" y="69"/>
                </a:moveTo>
                <a:lnTo>
                  <a:pt x="572681" y="0"/>
                </a:lnTo>
                <a:lnTo>
                  <a:pt x="1287186" y="750732"/>
                </a:lnTo>
                <a:lnTo>
                  <a:pt x="1288431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DB4078-DE83-412D-97F9-54A13ADB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2135632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06706" y="840769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Identifikasi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2967918" y="1329713"/>
            <a:ext cx="0" cy="2914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06706" y="2561678"/>
            <a:ext cx="3122423" cy="48894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Analisa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penyebab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06706" y="3317318"/>
            <a:ext cx="3122423" cy="87093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Identifikasi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proses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sejenis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memungkinkan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terjadi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ketidaksesuaian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06706" y="4454944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Menetapkan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&amp;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melaksanakan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tindakan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korektif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9" name="Straight Arrow Connector 18"/>
          <p:cNvCxnSpPr>
            <a:stCxn id="20" idx="2"/>
            <a:endCxn id="13" idx="0"/>
          </p:cNvCxnSpPr>
          <p:nvPr/>
        </p:nvCxnSpPr>
        <p:spPr>
          <a:xfrm>
            <a:off x="2967918" y="2230416"/>
            <a:ext cx="0" cy="3312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406706" y="1631719"/>
            <a:ext cx="3122423" cy="5986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Reaksi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terhadap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dampak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endParaRPr lang="en-US" sz="1662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" name="Straight Arrow Connector 20"/>
          <p:cNvCxnSpPr>
            <a:stCxn id="13" idx="2"/>
            <a:endCxn id="17" idx="0"/>
          </p:cNvCxnSpPr>
          <p:nvPr/>
        </p:nvCxnSpPr>
        <p:spPr>
          <a:xfrm>
            <a:off x="2967918" y="3050623"/>
            <a:ext cx="0" cy="2666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2967918" y="4188249"/>
            <a:ext cx="0" cy="2666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953976" y="3251783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Perubahan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terhadap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BCMS (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standarisasi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Flowchart: Decision 27"/>
          <p:cNvSpPr/>
          <p:nvPr/>
        </p:nvSpPr>
        <p:spPr>
          <a:xfrm>
            <a:off x="5336931" y="4295219"/>
            <a:ext cx="2356515" cy="899439"/>
          </a:xfrm>
          <a:prstGeom prst="flowChartDecision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 err="1">
                <a:solidFill>
                  <a:schemeClr val="tx1"/>
                </a:solidFill>
                <a:latin typeface="Arial Narrow" pitchFamily="34" charset="0"/>
              </a:rPr>
              <a:t>Efektif</a:t>
            </a:r>
            <a:r>
              <a:rPr lang="en-US" sz="1662" dirty="0">
                <a:solidFill>
                  <a:schemeClr val="tx1"/>
                </a:solidFill>
                <a:latin typeface="Arial Narrow" pitchFamily="34" charset="0"/>
              </a:rPr>
              <a:t> ?</a:t>
            </a:r>
          </a:p>
        </p:txBody>
      </p:sp>
      <p:cxnSp>
        <p:nvCxnSpPr>
          <p:cNvPr id="29" name="Straight Arrow Connector 28"/>
          <p:cNvCxnSpPr>
            <a:stCxn id="18" idx="2"/>
            <a:endCxn id="28" idx="2"/>
          </p:cNvCxnSpPr>
          <p:nvPr/>
        </p:nvCxnSpPr>
        <p:spPr>
          <a:xfrm rot="16200000" flipH="1">
            <a:off x="4662046" y="3341516"/>
            <a:ext cx="159013" cy="3547271"/>
          </a:xfrm>
          <a:prstGeom prst="bentConnector3">
            <a:avLst>
              <a:gd name="adj1" fmla="val 232703"/>
            </a:avLst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0"/>
            <a:endCxn id="27" idx="2"/>
          </p:cNvCxnSpPr>
          <p:nvPr/>
        </p:nvCxnSpPr>
        <p:spPr>
          <a:xfrm flipH="1" flipV="1">
            <a:off x="6515188" y="3832484"/>
            <a:ext cx="1" cy="462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8" idx="1"/>
            <a:endCxn id="18" idx="3"/>
          </p:cNvCxnSpPr>
          <p:nvPr/>
        </p:nvCxnSpPr>
        <p:spPr>
          <a:xfrm flipH="1">
            <a:off x="4529129" y="4744939"/>
            <a:ext cx="807802" cy="3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953976" y="2264803"/>
            <a:ext cx="3122423" cy="580701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/>
            </a:pP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Laporkan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ke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Tinjauan</a:t>
            </a:r>
            <a:r>
              <a:rPr lang="en-US" sz="1662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662" dirty="0" err="1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ahoma" pitchFamily="34" charset="0"/>
              </a:rPr>
              <a:t>Manajemen</a:t>
            </a:r>
            <a:endParaRPr lang="en-US" sz="1662" dirty="0">
              <a:latin typeface="Arial Narrow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3" name="Straight Arrow Connector 62"/>
          <p:cNvCxnSpPr>
            <a:stCxn id="27" idx="0"/>
            <a:endCxn id="62" idx="2"/>
          </p:cNvCxnSpPr>
          <p:nvPr/>
        </p:nvCxnSpPr>
        <p:spPr>
          <a:xfrm flipV="1">
            <a:off x="6515188" y="2845504"/>
            <a:ext cx="0" cy="4062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28343" y="5751349"/>
            <a:ext cx="5279147" cy="83840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Organisasi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harus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menyimpan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informasi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terdokumentasi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sebagai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bukti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: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sifat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ketidaksesuaian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setiap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yang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dilakukan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berikutnya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;</a:t>
            </a: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hasil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dari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setiap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tindakan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en-US" sz="1477" dirty="0" err="1">
                <a:solidFill>
                  <a:schemeClr val="tx1"/>
                </a:solidFill>
                <a:latin typeface="Arial Narrow" pitchFamily="34" charset="0"/>
              </a:rPr>
              <a:t>korektif</a:t>
            </a:r>
            <a:r>
              <a:rPr lang="en-US" sz="1477" dirty="0">
                <a:solidFill>
                  <a:schemeClr val="tx1"/>
                </a:solidFill>
                <a:latin typeface="Arial Narrow" pitchFamily="34" charset="0"/>
              </a:rPr>
              <a:t>..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6"/>
          <a:stretch/>
        </p:blipFill>
        <p:spPr>
          <a:xfrm>
            <a:off x="6009488" y="4002724"/>
            <a:ext cx="293275" cy="29249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4"/>
          <a:stretch/>
        </p:blipFill>
        <p:spPr>
          <a:xfrm>
            <a:off x="5039233" y="4364747"/>
            <a:ext cx="297698" cy="29701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66800" y="220614"/>
            <a:ext cx="472537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Ketidaksesuaian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Tindakan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Korektif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9C58C-3B2C-4F8C-9E83-026E39BF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D3CF9-A8F0-446F-8AA4-23D2A19D86A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22487-C879-49E4-AC08-52A53376C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180" y="442106"/>
            <a:ext cx="3428660" cy="17459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55153-30E3-4A22-A76B-2BEF7E5344C9}"/>
              </a:ext>
            </a:extLst>
          </p:cNvPr>
          <p:cNvSpPr/>
          <p:nvPr/>
        </p:nvSpPr>
        <p:spPr>
          <a:xfrm>
            <a:off x="0" y="0"/>
            <a:ext cx="457198" cy="4002724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5D4B64-6C2F-4CC4-85CC-91717C2AAC4A}"/>
              </a:ext>
            </a:extLst>
          </p:cNvPr>
          <p:cNvSpPr/>
          <p:nvPr/>
        </p:nvSpPr>
        <p:spPr>
          <a:xfrm>
            <a:off x="238962" y="1085241"/>
            <a:ext cx="457198" cy="4002724"/>
          </a:xfrm>
          <a:prstGeom prst="rect">
            <a:avLst/>
          </a:prstGeom>
          <a:solidFill>
            <a:srgbClr val="8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B88E4-3A06-4502-8144-185C5134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2587970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E49394-3FEF-4358-8D8E-86DD9401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2286000"/>
            <a:ext cx="5116287" cy="4571999"/>
          </a:xfrm>
          <a:prstGeom prst="rect">
            <a:avLst/>
          </a:prstGeom>
        </p:spPr>
      </p:pic>
      <p:sp>
        <p:nvSpPr>
          <p:cNvPr id="1003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005" y="0"/>
            <a:ext cx="9146005" cy="135694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 eaLnBrk="1" hangingPunct="1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10.2 </a:t>
            </a:r>
            <a:r>
              <a:rPr lang="en-US" sz="3600" b="1" dirty="0" err="1">
                <a:solidFill>
                  <a:schemeClr val="bg1">
                    <a:lumMod val="95000"/>
                  </a:schemeClr>
                </a:solidFill>
              </a:rPr>
              <a:t>Peningkatan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bg1">
                    <a:lumMod val="95000"/>
                  </a:schemeClr>
                </a:solidFill>
              </a:rPr>
              <a:t>Berkelanjutan</a:t>
            </a:r>
            <a:endParaRPr 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56610" y="1545529"/>
            <a:ext cx="4577862" cy="3500803"/>
          </a:xfrm>
        </p:spPr>
        <p:txBody>
          <a:bodyPr>
            <a:normAutofit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-US" sz="1800" i="1" dirty="0"/>
              <a:t>Perusahaan </a:t>
            </a:r>
            <a:r>
              <a:rPr lang="en-US" sz="1800" i="1" dirty="0" err="1"/>
              <a:t>harus</a:t>
            </a:r>
            <a:r>
              <a:rPr lang="en-US" sz="1800" i="1" dirty="0"/>
              <a:t> </a:t>
            </a:r>
            <a:r>
              <a:rPr lang="en-US" sz="1800" i="1" dirty="0" err="1"/>
              <a:t>melakukan</a:t>
            </a:r>
            <a:r>
              <a:rPr lang="en-US" sz="1800" i="1" dirty="0"/>
              <a:t> </a:t>
            </a:r>
            <a:r>
              <a:rPr lang="en-US" sz="1800" i="1" dirty="0" err="1"/>
              <a:t>peningkatan</a:t>
            </a:r>
            <a:r>
              <a:rPr lang="en-US" sz="1800" i="1" dirty="0"/>
              <a:t> </a:t>
            </a:r>
            <a:r>
              <a:rPr lang="en-US" sz="1800" i="1" dirty="0" err="1"/>
              <a:t>keefektifan</a:t>
            </a:r>
            <a:r>
              <a:rPr lang="en-US" sz="1800" i="1" dirty="0"/>
              <a:t> BCMS </a:t>
            </a:r>
            <a:r>
              <a:rPr lang="en-US" sz="1800" i="1" dirty="0" err="1"/>
              <a:t>secara</a:t>
            </a:r>
            <a:r>
              <a:rPr lang="en-US" sz="1800" i="1" dirty="0"/>
              <a:t> </a:t>
            </a:r>
            <a:r>
              <a:rPr lang="en-US" sz="1800" i="1" dirty="0" err="1"/>
              <a:t>berkesinambungan</a:t>
            </a:r>
            <a:r>
              <a:rPr lang="en-US" sz="1800" i="1" dirty="0"/>
              <a:t>, </a:t>
            </a:r>
            <a:r>
              <a:rPr lang="en-US" sz="1800" i="1" dirty="0" err="1"/>
              <a:t>mencakup</a:t>
            </a:r>
            <a:r>
              <a:rPr lang="en-US" sz="1800" i="1" dirty="0"/>
              <a:t> : </a:t>
            </a:r>
          </a:p>
          <a:p>
            <a:pPr marL="995357" lvl="1" indent="-452435">
              <a:lnSpc>
                <a:spcPct val="105000"/>
              </a:lnSpc>
              <a:buClr>
                <a:schemeClr val="tx1"/>
              </a:buClr>
              <a:buBlip>
                <a:blip r:embed="rId4"/>
              </a:buBlip>
            </a:pPr>
            <a:r>
              <a:rPr lang="en-US" sz="1800" i="1" dirty="0" err="1"/>
              <a:t>Mengurangi</a:t>
            </a:r>
            <a:r>
              <a:rPr lang="en-US" sz="1800" i="1" dirty="0"/>
              <a:t> dan </a:t>
            </a:r>
            <a:r>
              <a:rPr lang="en-US" sz="1800" i="1" dirty="0" err="1"/>
              <a:t>mencegah</a:t>
            </a:r>
            <a:r>
              <a:rPr lang="en-US" sz="1800" i="1" dirty="0"/>
              <a:t> </a:t>
            </a:r>
            <a:r>
              <a:rPr lang="en-US" sz="1800" i="1" dirty="0" err="1"/>
              <a:t>insiden</a:t>
            </a:r>
            <a:endParaRPr lang="en-US" sz="1800" i="1" dirty="0"/>
          </a:p>
          <a:p>
            <a:pPr marL="995357" lvl="1" indent="-452435">
              <a:lnSpc>
                <a:spcPct val="105000"/>
              </a:lnSpc>
              <a:buClr>
                <a:schemeClr val="tx1"/>
              </a:buClr>
              <a:buBlip>
                <a:blip r:embed="rId4"/>
              </a:buBlip>
            </a:pPr>
            <a:r>
              <a:rPr lang="en-US" sz="1800" i="1" dirty="0" err="1"/>
              <a:t>Mengkoreksi</a:t>
            </a:r>
            <a:r>
              <a:rPr lang="en-US" sz="1800" i="1" dirty="0"/>
              <a:t>, </a:t>
            </a:r>
            <a:r>
              <a:rPr lang="en-US" sz="1800" i="1" dirty="0" err="1"/>
              <a:t>mencegah</a:t>
            </a:r>
            <a:r>
              <a:rPr lang="en-US" sz="1800" i="1" dirty="0"/>
              <a:t> </a:t>
            </a:r>
            <a:r>
              <a:rPr lang="en-US" sz="1800" i="1" dirty="0" err="1"/>
              <a:t>atau</a:t>
            </a:r>
            <a:r>
              <a:rPr lang="en-US" sz="1800" i="1" dirty="0"/>
              <a:t> </a:t>
            </a:r>
            <a:r>
              <a:rPr lang="en-US" sz="1800" i="1" dirty="0" err="1"/>
              <a:t>mengurangi</a:t>
            </a:r>
            <a:r>
              <a:rPr lang="en-US" sz="1800" i="1" dirty="0"/>
              <a:t> </a:t>
            </a:r>
            <a:r>
              <a:rPr lang="en-US" sz="1800" i="1" dirty="0" err="1"/>
              <a:t>efek</a:t>
            </a:r>
            <a:r>
              <a:rPr lang="en-US" sz="1800" i="1" dirty="0"/>
              <a:t> yang </a:t>
            </a:r>
            <a:r>
              <a:rPr lang="en-US" sz="1800" i="1" dirty="0" err="1"/>
              <a:t>tidak</a:t>
            </a:r>
            <a:r>
              <a:rPr lang="en-US" sz="1800" i="1" dirty="0"/>
              <a:t> </a:t>
            </a:r>
            <a:r>
              <a:rPr lang="en-US" sz="1800" i="1" dirty="0" err="1"/>
              <a:t>diinginkan</a:t>
            </a:r>
            <a:endParaRPr lang="en-US" sz="1800" i="1" dirty="0"/>
          </a:p>
          <a:p>
            <a:pPr marL="995357" lvl="1" indent="-452435">
              <a:lnSpc>
                <a:spcPct val="105000"/>
              </a:lnSpc>
              <a:buClr>
                <a:schemeClr val="tx1"/>
              </a:buClr>
              <a:buBlip>
                <a:blip r:embed="rId4"/>
              </a:buBlip>
            </a:pPr>
            <a:r>
              <a:rPr lang="en-US" sz="1800" i="1" dirty="0" err="1"/>
              <a:t>Meningkatkan</a:t>
            </a:r>
            <a:r>
              <a:rPr lang="en-US" sz="1800" i="1" dirty="0"/>
              <a:t> </a:t>
            </a:r>
            <a:r>
              <a:rPr lang="en-US" sz="1800" i="1" dirty="0" err="1"/>
              <a:t>kinerja</a:t>
            </a:r>
            <a:r>
              <a:rPr lang="en-US" sz="1800" i="1" dirty="0"/>
              <a:t> dan </a:t>
            </a:r>
            <a:r>
              <a:rPr lang="en-US" sz="1800" i="1" dirty="0" err="1"/>
              <a:t>efektifitas</a:t>
            </a:r>
            <a:r>
              <a:rPr lang="en-US" sz="1800" i="1" dirty="0"/>
              <a:t> BCMS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64515" y="5008718"/>
            <a:ext cx="3435479" cy="1200329"/>
          </a:xfrm>
          <a:prstGeom prst="rect">
            <a:avLst/>
          </a:prstGeom>
          <a:ln w="254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CATATAN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Contoh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peningkatan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dapat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mencakup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koreksi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tindakan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korektif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peningkatan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berkelanjutan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, 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terobosan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perubahan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inovasi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re - </a:t>
            </a:r>
            <a:r>
              <a:rPr lang="en-US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-15390" y="1301994"/>
            <a:ext cx="9144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083" fontAlgn="base">
              <a:spcBef>
                <a:spcPct val="0"/>
              </a:spcBef>
              <a:spcAft>
                <a:spcPct val="0"/>
              </a:spcAft>
              <a:defRPr/>
            </a:pPr>
            <a:fld id="{841ECF00-6640-4B42-A490-1528FA283F84}" type="slidenum">
              <a:rPr lang="en-US">
                <a:solidFill>
                  <a:srgbClr val="000000"/>
                </a:solidFill>
                <a:latin typeface="Arial" charset="0"/>
              </a:rPr>
              <a:pPr defTabSz="844083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1FFF8-379F-4FCF-82BB-942BA92C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3083543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70C3A7-4A40-4FB4-98B7-98BA07AE7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835633"/>
            <a:ext cx="7177088" cy="411993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90500" y="4267200"/>
            <a:ext cx="87630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2800" b="1" dirty="0" err="1"/>
              <a:t>Apakah</a:t>
            </a:r>
            <a:r>
              <a:rPr lang="en-US" sz="2800" b="1" dirty="0"/>
              <a:t> </a:t>
            </a:r>
            <a:r>
              <a:rPr lang="en-US" sz="2800" b="1" dirty="0" err="1"/>
              <a:t>anda</a:t>
            </a:r>
            <a:r>
              <a:rPr lang="en-US" sz="2800" b="1" dirty="0"/>
              <a:t> </a:t>
            </a:r>
            <a:r>
              <a:rPr lang="en-US" sz="2800" b="1" dirty="0" err="1"/>
              <a:t>mentoleransi</a:t>
            </a:r>
            <a:r>
              <a:rPr lang="en-US" sz="2800" b="1" dirty="0"/>
              <a:t> </a:t>
            </a:r>
            <a:r>
              <a:rPr lang="en-US" sz="2800" b="1" dirty="0" err="1"/>
              <a:t>masalah</a:t>
            </a:r>
            <a:r>
              <a:rPr lang="en-US" sz="2800" b="1" dirty="0"/>
              <a:t>?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2800" b="1" dirty="0" err="1"/>
              <a:t>Jika</a:t>
            </a:r>
            <a:r>
              <a:rPr lang="en-US" sz="2800" b="1" dirty="0"/>
              <a:t> </a:t>
            </a:r>
            <a:r>
              <a:rPr lang="en-US" sz="2800" b="1" dirty="0" err="1"/>
              <a:t>itu</a:t>
            </a:r>
            <a:r>
              <a:rPr lang="en-US" sz="2800" b="1" dirty="0"/>
              <a:t> </a:t>
            </a:r>
            <a:r>
              <a:rPr lang="en-US" sz="2800" b="1" dirty="0" err="1"/>
              <a:t>terjadi</a:t>
            </a:r>
            <a:r>
              <a:rPr lang="en-US" sz="2800" b="1" dirty="0"/>
              <a:t> </a:t>
            </a:r>
            <a:r>
              <a:rPr lang="en-US" sz="2800" b="1" dirty="0" err="1"/>
              <a:t>karena</a:t>
            </a:r>
            <a:r>
              <a:rPr lang="en-US" sz="2800" b="1" dirty="0"/>
              <a:t> </a:t>
            </a:r>
            <a:r>
              <a:rPr lang="en-US" sz="2800" b="1" dirty="0" err="1"/>
              <a:t>suatu</a:t>
            </a:r>
            <a:r>
              <a:rPr lang="en-US" sz="2800" b="1" dirty="0"/>
              <a:t> </a:t>
            </a:r>
            <a:r>
              <a:rPr lang="en-US" sz="2800" b="1" dirty="0" err="1"/>
              <a:t>insiden</a:t>
            </a:r>
            <a:r>
              <a:rPr lang="en-US" sz="2800" b="1" dirty="0"/>
              <a:t>?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Listrik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padam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kerusakan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infrastruktur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kebakaran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gempa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bumi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huru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-hara,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gangguan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internet,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kekurangan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tenaga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kerja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dll</a:t>
            </a:r>
            <a:r>
              <a:rPr lang="en-US" sz="2000" dirty="0"/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149390" cy="2209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dirty="0" err="1"/>
              <a:t>Pelanggan</a:t>
            </a:r>
            <a:r>
              <a:rPr lang="en-US" sz="4000" b="1" dirty="0"/>
              <a:t> dan Stakeholders</a:t>
            </a:r>
          </a:p>
          <a:p>
            <a:pPr algn="ctr">
              <a:buNone/>
            </a:pPr>
            <a:r>
              <a:rPr lang="en-US" sz="2000" dirty="0"/>
              <a:t>(</a:t>
            </a:r>
            <a:r>
              <a:rPr lang="en-US" sz="2000" dirty="0" err="1"/>
              <a:t>Pelanggan</a:t>
            </a:r>
            <a:r>
              <a:rPr lang="en-US" sz="2000" dirty="0"/>
              <a:t> / customer, Suppliers, </a:t>
            </a:r>
            <a:r>
              <a:rPr lang="en-US" sz="2000" dirty="0" err="1"/>
              <a:t>Pemerintah</a:t>
            </a:r>
            <a:r>
              <a:rPr lang="en-US" sz="2000" dirty="0"/>
              <a:t>, Masyarakat, </a:t>
            </a:r>
            <a:r>
              <a:rPr lang="en-US" sz="2000" dirty="0" err="1"/>
              <a:t>Pemegang</a:t>
            </a:r>
            <a:r>
              <a:rPr lang="en-US" sz="2000" dirty="0"/>
              <a:t> </a:t>
            </a:r>
            <a:r>
              <a:rPr lang="en-US" sz="2000" dirty="0" err="1"/>
              <a:t>Saham</a:t>
            </a:r>
            <a:r>
              <a:rPr lang="en-US" sz="2000" dirty="0"/>
              <a:t>, Headquarters, </a:t>
            </a:r>
            <a:r>
              <a:rPr lang="en-US" sz="2000" dirty="0" err="1"/>
              <a:t>Asuransi</a:t>
            </a:r>
            <a:r>
              <a:rPr lang="en-US" sz="2000" dirty="0"/>
              <a:t>, </a:t>
            </a:r>
            <a:r>
              <a:rPr lang="en-US" sz="2000" dirty="0" err="1"/>
              <a:t>dll</a:t>
            </a:r>
            <a:r>
              <a:rPr lang="en-US" sz="2000" dirty="0"/>
              <a:t>)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AD6F829B-92F4-4651-B5FC-95A50610991C}"/>
              </a:ext>
            </a:extLst>
          </p:cNvPr>
          <p:cNvSpPr/>
          <p:nvPr/>
        </p:nvSpPr>
        <p:spPr>
          <a:xfrm rot="10800000" flipH="1">
            <a:off x="138112" y="0"/>
            <a:ext cx="990600" cy="3124200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U-Turn 12">
            <a:extLst>
              <a:ext uri="{FF2B5EF4-FFF2-40B4-BE49-F238E27FC236}">
                <a16:creationId xmlns:a16="http://schemas.microsoft.com/office/drawing/2014/main" id="{AC5CA475-1327-446D-9601-33649D65EE26}"/>
              </a:ext>
            </a:extLst>
          </p:cNvPr>
          <p:cNvSpPr/>
          <p:nvPr/>
        </p:nvSpPr>
        <p:spPr>
          <a:xfrm rot="5400000">
            <a:off x="7467600" y="3429003"/>
            <a:ext cx="1752601" cy="838200"/>
          </a:xfrm>
          <a:prstGeom prst="uturnArrow">
            <a:avLst>
              <a:gd name="adj1" fmla="val 3189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8128C6-E18F-4F52-A3C1-1062FB18F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C9482-5BBC-47C5-B130-FDD09742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766" y="228600"/>
            <a:ext cx="5715000" cy="838200"/>
          </a:xfrm>
        </p:spPr>
        <p:txBody>
          <a:bodyPr>
            <a:noAutofit/>
          </a:bodyPr>
          <a:lstStyle/>
          <a:p>
            <a:pPr lvl="0" algn="ctr">
              <a:spcBef>
                <a:spcPts val="0"/>
              </a:spcBef>
              <a:buNone/>
              <a:defRPr/>
            </a:pP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total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4200" y="5257802"/>
            <a:ext cx="586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None/>
              <a:defRPr/>
            </a:pPr>
            <a:r>
              <a:rPr lang="en-US" sz="2800" dirty="0" err="1"/>
              <a:t>Seberapa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gangguan</a:t>
            </a:r>
            <a:r>
              <a:rPr lang="en-US" sz="2800" dirty="0"/>
              <a:t> </a:t>
            </a:r>
            <a:r>
              <a:rPr lang="en-US" sz="2800" b="1" dirty="0"/>
              <a:t>DAPAT DITOLERANSIKAN </a:t>
            </a:r>
            <a:r>
              <a:rPr lang="en-US" sz="2800" dirty="0"/>
              <a:t>oleh </a:t>
            </a:r>
            <a:r>
              <a:rPr lang="en-US" sz="2800" dirty="0" err="1"/>
              <a:t>Pelanggan</a:t>
            </a:r>
            <a:r>
              <a:rPr lang="en-US" sz="2800" dirty="0"/>
              <a:t> dan Stakeholders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9400" y="2133600"/>
            <a:ext cx="6096000" cy="3034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dampak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Pelanggan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dan Stakeholders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lainnya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ctr">
              <a:defRPr/>
            </a:pP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,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keuntungan</a:t>
            </a:r>
            <a:r>
              <a:rPr lang="en-US" dirty="0"/>
              <a:t>,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reputasi</a:t>
            </a:r>
            <a:r>
              <a:rPr lang="en-US" dirty="0"/>
              <a:t>,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kesempatan</a:t>
            </a:r>
            <a:r>
              <a:rPr lang="en-US" dirty="0"/>
              <a:t>, </a:t>
            </a:r>
            <a:r>
              <a:rPr lang="en-US" dirty="0" err="1"/>
              <a:t>kehilangan</a:t>
            </a:r>
            <a:r>
              <a:rPr lang="en-US" dirty="0"/>
              <a:t> data, </a:t>
            </a:r>
            <a:r>
              <a:rPr lang="en-US" dirty="0" err="1"/>
              <a:t>gangguan</a:t>
            </a:r>
            <a:r>
              <a:rPr lang="en-US" dirty="0"/>
              <a:t> di </a:t>
            </a:r>
            <a:r>
              <a:rPr lang="en-US" dirty="0" err="1"/>
              <a:t>pelanggan</a:t>
            </a:r>
            <a:r>
              <a:rPr lang="en-US" dirty="0"/>
              <a:t>, </a:t>
            </a:r>
            <a:r>
              <a:rPr lang="en-US" dirty="0" err="1"/>
              <a:t>reputasi</a:t>
            </a:r>
            <a:r>
              <a:rPr lang="en-US" dirty="0"/>
              <a:t> yang </a:t>
            </a:r>
            <a:r>
              <a:rPr lang="en-US" dirty="0" err="1"/>
              <a:t>buruk</a:t>
            </a:r>
            <a:r>
              <a:rPr lang="en-US" dirty="0"/>
              <a:t>, </a:t>
            </a:r>
            <a:r>
              <a:rPr lang="en-US" dirty="0" err="1"/>
              <a:t>dll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410200" y="1371600"/>
            <a:ext cx="685800" cy="648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410200" y="4495800"/>
            <a:ext cx="7620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67BB0-E7EE-4B74-824A-A8B958B53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r="34167"/>
          <a:stretch/>
        </p:blipFill>
        <p:spPr>
          <a:xfrm>
            <a:off x="-38100" y="2"/>
            <a:ext cx="29337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3EB50A-ED62-4A87-86DA-FB90E5F04B5C}"/>
              </a:ext>
            </a:extLst>
          </p:cNvPr>
          <p:cNvSpPr/>
          <p:nvPr/>
        </p:nvSpPr>
        <p:spPr>
          <a:xfrm>
            <a:off x="2882566" y="0"/>
            <a:ext cx="89234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B8CEDF-28AF-46CE-BBCA-E2FF1AF1F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DA2C-0525-41ED-9E83-027D001B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004"/>
            <a:ext cx="9144000" cy="1064167"/>
          </a:xfrm>
          <a:solidFill>
            <a:srgbClr val="C0000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Bagaimana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tetap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bisa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menyediakan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layanan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setelah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terjadi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</a:rPr>
              <a:t>gangguan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?</a:t>
            </a:r>
          </a:p>
        </p:txBody>
      </p:sp>
      <p:sp>
        <p:nvSpPr>
          <p:cNvPr id="4" name="Oval 3"/>
          <p:cNvSpPr/>
          <p:nvPr/>
        </p:nvSpPr>
        <p:spPr>
          <a:xfrm>
            <a:off x="3585350" y="3391180"/>
            <a:ext cx="1694330" cy="118334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Gangguan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Insiden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>
            <a:cxnSpLocks/>
            <a:stCxn id="4" idx="2"/>
            <a:endCxn id="28" idx="3"/>
          </p:cNvCxnSpPr>
          <p:nvPr/>
        </p:nvCxnSpPr>
        <p:spPr>
          <a:xfrm flipH="1" flipV="1">
            <a:off x="2585225" y="3610885"/>
            <a:ext cx="1000125" cy="37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 flipV="1">
            <a:off x="3676282" y="2616707"/>
            <a:ext cx="493978" cy="82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4782233" y="2632117"/>
            <a:ext cx="430792" cy="8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4" idx="6"/>
            <a:endCxn id="25" idx="1"/>
          </p:cNvCxnSpPr>
          <p:nvPr/>
        </p:nvCxnSpPr>
        <p:spPr>
          <a:xfrm flipV="1">
            <a:off x="5279680" y="3613741"/>
            <a:ext cx="1195812" cy="369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4" idx="5"/>
          </p:cNvCxnSpPr>
          <p:nvPr/>
        </p:nvCxnSpPr>
        <p:spPr>
          <a:xfrm>
            <a:off x="5031551" y="4401225"/>
            <a:ext cx="1014215" cy="584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4" idx="4"/>
          </p:cNvCxnSpPr>
          <p:nvPr/>
        </p:nvCxnSpPr>
        <p:spPr>
          <a:xfrm>
            <a:off x="4432515" y="4574521"/>
            <a:ext cx="0" cy="33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4" idx="3"/>
          </p:cNvCxnSpPr>
          <p:nvPr/>
        </p:nvCxnSpPr>
        <p:spPr>
          <a:xfrm flipH="1">
            <a:off x="3085287" y="4401225"/>
            <a:ext cx="748192" cy="584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90B4AFE-A2EB-44E8-8CB0-52B55C25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45" y="1299583"/>
            <a:ext cx="2094043" cy="13171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6764AC-E48E-447B-86A8-8EC74854C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71" y="1299583"/>
            <a:ext cx="2128120" cy="13325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AAC9DE-FB67-43CA-89D9-79F380FC6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492" y="2914982"/>
            <a:ext cx="2128120" cy="13975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527ECB-3495-4BD2-AA5A-4712C08F2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40" y="2909270"/>
            <a:ext cx="2006285" cy="1403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9AD8DD4-B064-4433-98DA-F7CC18C7F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79" y="4725696"/>
            <a:ext cx="2006285" cy="1344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4D994EE-E7E2-449A-BB53-454E238039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27" r="12012"/>
          <a:stretch/>
        </p:blipFill>
        <p:spPr>
          <a:xfrm>
            <a:off x="6045766" y="4710597"/>
            <a:ext cx="2037663" cy="1403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D963E5-C124-4ABF-94A3-0D68C1438D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2741" y="4911363"/>
            <a:ext cx="1412279" cy="1890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485575A-92CA-4275-B3ED-CE7DE095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46F33-9C56-4B29-841C-A484399C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1747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384" y="365127"/>
            <a:ext cx="5442966" cy="697192"/>
          </a:xfrm>
        </p:spPr>
        <p:txBody>
          <a:bodyPr>
            <a:noAutofit/>
          </a:bodyPr>
          <a:lstStyle/>
          <a:p>
            <a:r>
              <a:rPr lang="en-US" sz="7200" b="1" dirty="0" err="1"/>
              <a:t>Apa</a:t>
            </a:r>
            <a:r>
              <a:rPr lang="en-US" sz="7200" b="1" dirty="0"/>
              <a:t> </a:t>
            </a:r>
            <a:r>
              <a:rPr lang="en-US" sz="7200" b="1" dirty="0" err="1"/>
              <a:t>itu</a:t>
            </a:r>
            <a:r>
              <a:rPr lang="en-US" sz="7200" b="1" dirty="0"/>
              <a:t> 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72384" y="1512040"/>
            <a:ext cx="5854446" cy="48979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u="sng" dirty="0"/>
              <a:t>Business Continuity / </a:t>
            </a:r>
            <a:r>
              <a:rPr lang="en-US" sz="2600" u="sng" dirty="0" err="1"/>
              <a:t>Kelangsungan</a:t>
            </a:r>
            <a:r>
              <a:rPr lang="en-US" sz="2600" u="sng" dirty="0"/>
              <a:t> Usaha</a:t>
            </a:r>
          </a:p>
          <a:p>
            <a:pPr marL="0" indent="0">
              <a:buNone/>
            </a:pPr>
            <a:r>
              <a:rPr lang="en-US" sz="2000" dirty="0" err="1"/>
              <a:t>Kemampuan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menyediakan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jasa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tingkatan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disepakati</a:t>
            </a:r>
            <a:r>
              <a:rPr lang="en-US" sz="2000" dirty="0"/>
              <a:t> </a:t>
            </a: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gangguan</a:t>
            </a:r>
            <a:r>
              <a:rPr lang="en-US" sz="2000" dirty="0"/>
              <a:t> </a:t>
            </a:r>
            <a:r>
              <a:rPr lang="en-US" sz="2000" dirty="0" err="1"/>
              <a:t>insiden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(Source : ISO 22301, Clause 3.3)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600" u="sng" dirty="0"/>
              <a:t>Business Continuity Management / </a:t>
            </a:r>
            <a:r>
              <a:rPr lang="en-US" sz="2600" u="sng" dirty="0" err="1"/>
              <a:t>Manajemen</a:t>
            </a:r>
            <a:r>
              <a:rPr lang="en-US" sz="2600" u="sng" dirty="0"/>
              <a:t> </a:t>
            </a:r>
            <a:r>
              <a:rPr lang="en-US" sz="2600" u="sng" dirty="0" err="1"/>
              <a:t>Kelangsungan</a:t>
            </a:r>
            <a:r>
              <a:rPr lang="en-US" sz="2600" u="sng" dirty="0"/>
              <a:t> Usaha</a:t>
            </a:r>
          </a:p>
          <a:p>
            <a:pPr marL="0" indent="0">
              <a:buNone/>
            </a:pPr>
            <a:r>
              <a:rPr lang="en-US" sz="2000" dirty="0"/>
              <a:t>Proses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holistik</a:t>
            </a:r>
            <a:r>
              <a:rPr lang="en-US" sz="2000" dirty="0"/>
              <a:t> yang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dirty="0" err="1"/>
              <a:t>potensi</a:t>
            </a:r>
            <a:r>
              <a:rPr lang="en-US" sz="2000" dirty="0"/>
              <a:t> </a:t>
            </a:r>
            <a:r>
              <a:rPr lang="en-US" sz="2000" dirty="0" err="1"/>
              <a:t>ancaman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operasi</a:t>
            </a:r>
            <a:r>
              <a:rPr lang="en-US" sz="2000" dirty="0"/>
              <a:t> </a:t>
            </a:r>
            <a:r>
              <a:rPr lang="en-US" sz="2000" dirty="0" err="1"/>
              <a:t>bisnisnya</a:t>
            </a:r>
            <a:r>
              <a:rPr lang="en-US" sz="2000" dirty="0"/>
              <a:t>,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, </a:t>
            </a:r>
            <a:r>
              <a:rPr lang="en-US" sz="2000" dirty="0" err="1"/>
              <a:t>mungkin</a:t>
            </a:r>
            <a:r>
              <a:rPr lang="en-US" sz="2000" dirty="0"/>
              <a:t> </a:t>
            </a:r>
            <a:r>
              <a:rPr lang="en-US" sz="2000" dirty="0" err="1"/>
              <a:t>menyebabkan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menyediakan</a:t>
            </a:r>
            <a:r>
              <a:rPr lang="en-US" sz="2000" dirty="0"/>
              <a:t> </a:t>
            </a:r>
            <a:r>
              <a:rPr lang="en-US" sz="2000" dirty="0" err="1"/>
              <a:t>kerangka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ketahanan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kemampuan</a:t>
            </a:r>
            <a:r>
              <a:rPr lang="en-US" sz="2000" dirty="0"/>
              <a:t> </a:t>
            </a:r>
            <a:r>
              <a:rPr lang="en-US" sz="2000" dirty="0" err="1"/>
              <a:t>respon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yang </a:t>
            </a:r>
            <a:r>
              <a:rPr lang="en-US" sz="2000" dirty="0" err="1"/>
              <a:t>melindungi</a:t>
            </a:r>
            <a:r>
              <a:rPr lang="en-US" sz="2000" dirty="0"/>
              <a:t> </a:t>
            </a:r>
            <a:r>
              <a:rPr lang="en-US" sz="2000" dirty="0" err="1"/>
              <a:t>kepentingan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pihak</a:t>
            </a:r>
            <a:r>
              <a:rPr lang="en-US" sz="2000" dirty="0"/>
              <a:t> yang </a:t>
            </a:r>
            <a:r>
              <a:rPr lang="en-US" sz="2000" dirty="0" err="1"/>
              <a:t>berkepentingan</a:t>
            </a:r>
            <a:r>
              <a:rPr lang="en-US" sz="2000" dirty="0"/>
              <a:t>, </a:t>
            </a:r>
            <a:r>
              <a:rPr lang="en-US" sz="2000" dirty="0" err="1"/>
              <a:t>reputasi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aktivitas</a:t>
            </a:r>
            <a:r>
              <a:rPr lang="en-US" sz="2000" dirty="0"/>
              <a:t> yang </a:t>
            </a:r>
            <a:r>
              <a:rPr lang="en-US" sz="2000" dirty="0" err="1"/>
              <a:t>menghasilkan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(Source : ISO 22301, Clause 3.3)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C1186-E0A3-4C71-BA0D-6D8E91F1A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572"/>
            <a:ext cx="2742057" cy="3702356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E91E373-4FDD-4419-9CC6-782A36A82FCD}"/>
              </a:ext>
            </a:extLst>
          </p:cNvPr>
          <p:cNvSpPr/>
          <p:nvPr/>
        </p:nvSpPr>
        <p:spPr>
          <a:xfrm>
            <a:off x="1981200" y="423192"/>
            <a:ext cx="1673352" cy="794894"/>
          </a:xfrm>
          <a:prstGeom prst="cloudCallout">
            <a:avLst>
              <a:gd name="adj1" fmla="val -85027"/>
              <a:gd name="adj2" fmla="val 1244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BCM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D043D-583A-468E-8A30-7C40797F9C0D}"/>
              </a:ext>
            </a:extLst>
          </p:cNvPr>
          <p:cNvSpPr/>
          <p:nvPr/>
        </p:nvSpPr>
        <p:spPr>
          <a:xfrm>
            <a:off x="0" y="5202936"/>
            <a:ext cx="2742057" cy="16550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A63508-45AE-4AFA-9D0D-5B58514C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296BF-14FE-4618-A15A-2B559458E87F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8209DE-34E7-4B92-992E-EFC89CDB4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178802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CC2E94-1607-410D-BE33-29AADB9B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31" y="76200"/>
            <a:ext cx="2216331" cy="831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09554" y="2174107"/>
            <a:ext cx="4482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Persyaratan</a:t>
            </a:r>
            <a:r>
              <a:rPr lang="en-US" sz="2400" dirty="0"/>
              <a:t> Sistem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Kelangsungan</a:t>
            </a:r>
            <a:r>
              <a:rPr lang="en-US" sz="2400" dirty="0"/>
              <a:t> Usaha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32F1C6-F99C-4D12-96EE-F31E872B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1AAA-B9E7-4449-836C-07686E34B3E0}" type="slidenum">
              <a:rPr lang="en-US" smtClean="0"/>
              <a:t>7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D1948A-1F0D-4C08-A41D-C58F0915F687}"/>
              </a:ext>
            </a:extLst>
          </p:cNvPr>
          <p:cNvSpPr/>
          <p:nvPr/>
        </p:nvSpPr>
        <p:spPr>
          <a:xfrm>
            <a:off x="751902" y="762000"/>
            <a:ext cx="2837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ISO 22301 : 2012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5C83B3-B7F3-4AB7-A0CC-4B0B3B55FA7E}"/>
              </a:ext>
            </a:extLst>
          </p:cNvPr>
          <p:cNvSpPr txBox="1"/>
          <p:nvPr/>
        </p:nvSpPr>
        <p:spPr>
          <a:xfrm>
            <a:off x="306321" y="3955847"/>
            <a:ext cx="40293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</a:rPr>
              <a:t>Melindungi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perusahaan</a:t>
            </a:r>
            <a:endParaRPr lang="en-US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</a:rPr>
              <a:t>Mengurangi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kemungkinan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terjadi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insiden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</a:rPr>
              <a:t>Menyiapkan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rencana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tanggap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darurat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</a:rPr>
              <a:t>Memulihkan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ke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kondisi</a:t>
            </a:r>
            <a:r>
              <a:rPr lang="en-US" sz="2400" dirty="0">
                <a:solidFill>
                  <a:srgbClr val="002060"/>
                </a:solidFill>
              </a:rPr>
              <a:t> normal</a:t>
            </a:r>
          </a:p>
        </p:txBody>
      </p:sp>
      <p:sp>
        <p:nvSpPr>
          <p:cNvPr id="23" name="Striped Right Arrow 12">
            <a:extLst>
              <a:ext uri="{FF2B5EF4-FFF2-40B4-BE49-F238E27FC236}">
                <a16:creationId xmlns:a16="http://schemas.microsoft.com/office/drawing/2014/main" id="{C8EFC6B4-6057-49D4-A3B1-2EFE0045E1EF}"/>
              </a:ext>
            </a:extLst>
          </p:cNvPr>
          <p:cNvSpPr/>
          <p:nvPr/>
        </p:nvSpPr>
        <p:spPr>
          <a:xfrm rot="5400000">
            <a:off x="1716399" y="1460704"/>
            <a:ext cx="830999" cy="522736"/>
          </a:xfrm>
          <a:prstGeom prst="stripedRightArrow">
            <a:avLst>
              <a:gd name="adj1" fmla="val 50000"/>
              <a:gd name="adj2" fmla="val 9394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12">
            <a:extLst>
              <a:ext uri="{FF2B5EF4-FFF2-40B4-BE49-F238E27FC236}">
                <a16:creationId xmlns:a16="http://schemas.microsoft.com/office/drawing/2014/main" id="{DB11A1AE-D83A-442A-9DBB-8DAF2EF1D459}"/>
              </a:ext>
            </a:extLst>
          </p:cNvPr>
          <p:cNvSpPr/>
          <p:nvPr/>
        </p:nvSpPr>
        <p:spPr>
          <a:xfrm rot="5400000">
            <a:off x="1716398" y="3278980"/>
            <a:ext cx="830999" cy="522736"/>
          </a:xfrm>
          <a:prstGeom prst="stripedRightArrow">
            <a:avLst>
              <a:gd name="adj1" fmla="val 50000"/>
              <a:gd name="adj2" fmla="val 9394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6EA7312A-3B64-4CCD-ADFC-BAC038BA6190}"/>
              </a:ext>
            </a:extLst>
          </p:cNvPr>
          <p:cNvSpPr/>
          <p:nvPr/>
        </p:nvSpPr>
        <p:spPr>
          <a:xfrm>
            <a:off x="4315753" y="4961861"/>
            <a:ext cx="830999" cy="522736"/>
          </a:xfrm>
          <a:prstGeom prst="stripedRightArrow">
            <a:avLst>
              <a:gd name="adj1" fmla="val 50000"/>
              <a:gd name="adj2" fmla="val 9394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51E87-0D73-4F1B-BB88-8A39E011E976}"/>
              </a:ext>
            </a:extLst>
          </p:cNvPr>
          <p:cNvSpPr txBox="1"/>
          <p:nvPr/>
        </p:nvSpPr>
        <p:spPr>
          <a:xfrm>
            <a:off x="5146752" y="3072348"/>
            <a:ext cx="38851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Mencegah</a:t>
            </a:r>
            <a:r>
              <a:rPr lang="en-US" sz="2400" dirty="0">
                <a:solidFill>
                  <a:srgbClr val="FF0000"/>
                </a:solidFill>
              </a:rPr>
              <a:t> &amp; </a:t>
            </a:r>
            <a:r>
              <a:rPr lang="en-US" sz="2400" dirty="0" err="1">
                <a:solidFill>
                  <a:srgbClr val="FF0000"/>
                </a:solidFill>
              </a:rPr>
              <a:t>Mengurangi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Dampak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ke</a:t>
            </a:r>
            <a:r>
              <a:rPr lang="en-US" sz="2400" dirty="0">
                <a:solidFill>
                  <a:srgbClr val="FF0000"/>
                </a:solidFill>
              </a:rPr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Karyawan</a:t>
            </a: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Pelanggan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Lingkungan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Perusahaan </a:t>
            </a:r>
            <a:r>
              <a:rPr lang="en-US" sz="2400" dirty="0" err="1">
                <a:solidFill>
                  <a:srgbClr val="FF0000"/>
                </a:solidFill>
              </a:rPr>
              <a:t>sekitar</a:t>
            </a: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Pemegang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saham</a:t>
            </a: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Pemerintah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Supplier / </a:t>
            </a:r>
            <a:r>
              <a:rPr lang="en-US" sz="2400" dirty="0" err="1">
                <a:solidFill>
                  <a:srgbClr val="FF0000"/>
                </a:solidFill>
              </a:rPr>
              <a:t>Pemasok</a:t>
            </a: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BA77DC-3958-44EC-B681-CC8ECAA4D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87"/>
          <a:stretch/>
        </p:blipFill>
        <p:spPr>
          <a:xfrm>
            <a:off x="4572000" y="76200"/>
            <a:ext cx="4572000" cy="28960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52105F-07D0-47D1-A0E9-0848FD836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177078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093233" y="168597"/>
            <a:ext cx="4924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PDCA MODEL ISO 22301 : 2012</a:t>
            </a:r>
          </a:p>
        </p:txBody>
      </p:sp>
      <p:sp>
        <p:nvSpPr>
          <p:cNvPr id="9" name="Arc 8"/>
          <p:cNvSpPr/>
          <p:nvPr/>
        </p:nvSpPr>
        <p:spPr>
          <a:xfrm rot="16200000">
            <a:off x="3079806" y="2296020"/>
            <a:ext cx="2384095" cy="2666206"/>
          </a:xfrm>
          <a:prstGeom prst="arc">
            <a:avLst>
              <a:gd name="adj1" fmla="val 16755342"/>
              <a:gd name="adj2" fmla="val 20929579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>
            <a:off x="4140722" y="2437075"/>
            <a:ext cx="2210660" cy="2384098"/>
          </a:xfrm>
          <a:prstGeom prst="arc">
            <a:avLst>
              <a:gd name="adj1" fmla="val 16543597"/>
              <a:gd name="adj2" fmla="val 21087775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5400000">
            <a:off x="4299761" y="3235481"/>
            <a:ext cx="2331088" cy="1981200"/>
          </a:xfrm>
          <a:prstGeom prst="arc">
            <a:avLst>
              <a:gd name="adj1" fmla="val 16982577"/>
              <a:gd name="adj2" fmla="val 2134787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0800000">
            <a:off x="2938751" y="3512664"/>
            <a:ext cx="2326569" cy="1964491"/>
          </a:xfrm>
          <a:prstGeom prst="arc">
            <a:avLst>
              <a:gd name="adj1" fmla="val 16543597"/>
              <a:gd name="adj2" fmla="val 20767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140722" y="2168718"/>
            <a:ext cx="1149851" cy="584775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Establish</a:t>
            </a:r>
          </a:p>
          <a:p>
            <a:pPr algn="ctr"/>
            <a:r>
              <a:rPr lang="en-US" sz="1600" dirty="0"/>
              <a:t>(Plan)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11906" y="973014"/>
            <a:ext cx="4273485" cy="584775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/>
              <a:t>Continual improvement of business continuity management system (BCMS)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8C96C3-93E9-4985-83C1-5C344CAD4249}"/>
              </a:ext>
            </a:extLst>
          </p:cNvPr>
          <p:cNvSpPr txBox="1"/>
          <p:nvPr/>
        </p:nvSpPr>
        <p:spPr>
          <a:xfrm>
            <a:off x="304800" y="2209800"/>
            <a:ext cx="1472270" cy="40318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Interested Parties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Requirements for business continuity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A098DA-55A1-4E82-ADA8-F7FD68339C93}"/>
              </a:ext>
            </a:extLst>
          </p:cNvPr>
          <p:cNvSpPr txBox="1"/>
          <p:nvPr/>
        </p:nvSpPr>
        <p:spPr>
          <a:xfrm>
            <a:off x="7455554" y="2209801"/>
            <a:ext cx="1472270" cy="40318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Interested Parties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Managed business continuity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43" name="Down Arrow 6">
            <a:extLst>
              <a:ext uri="{FF2B5EF4-FFF2-40B4-BE49-F238E27FC236}">
                <a16:creationId xmlns:a16="http://schemas.microsoft.com/office/drawing/2014/main" id="{6FF31685-480A-4370-8858-560ACA37843E}"/>
              </a:ext>
            </a:extLst>
          </p:cNvPr>
          <p:cNvSpPr/>
          <p:nvPr/>
        </p:nvSpPr>
        <p:spPr>
          <a:xfrm rot="16200000">
            <a:off x="1953376" y="2412872"/>
            <a:ext cx="561277" cy="6096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6">
            <a:extLst>
              <a:ext uri="{FF2B5EF4-FFF2-40B4-BE49-F238E27FC236}">
                <a16:creationId xmlns:a16="http://schemas.microsoft.com/office/drawing/2014/main" id="{30828CE4-8165-49C4-A589-71F032436225}"/>
              </a:ext>
            </a:extLst>
          </p:cNvPr>
          <p:cNvSpPr/>
          <p:nvPr/>
        </p:nvSpPr>
        <p:spPr>
          <a:xfrm rot="16200000">
            <a:off x="1953376" y="5516130"/>
            <a:ext cx="561277" cy="6096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757AEE-F4B8-4432-80B0-A4933BCBDBB1}"/>
              </a:ext>
            </a:extLst>
          </p:cNvPr>
          <p:cNvSpPr txBox="1"/>
          <p:nvPr/>
        </p:nvSpPr>
        <p:spPr>
          <a:xfrm>
            <a:off x="5665735" y="3512665"/>
            <a:ext cx="1472269" cy="830997"/>
          </a:xfrm>
          <a:prstGeom prst="rect">
            <a:avLst/>
          </a:prstGeom>
          <a:solidFill>
            <a:srgbClr val="85D1F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Implement and Operate</a:t>
            </a:r>
          </a:p>
          <a:p>
            <a:pPr algn="ctr"/>
            <a:r>
              <a:rPr lang="en-US" sz="1600" dirty="0"/>
              <a:t>(Do)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78C4B9-6A86-436B-AD2B-564125CFDD9D}"/>
              </a:ext>
            </a:extLst>
          </p:cNvPr>
          <p:cNvSpPr txBox="1"/>
          <p:nvPr/>
        </p:nvSpPr>
        <p:spPr>
          <a:xfrm>
            <a:off x="2296849" y="3512665"/>
            <a:ext cx="1472269" cy="830997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Maintain and Improve      (Act)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BF7E62-41DF-4B29-ADBE-7026F6072F6D}"/>
              </a:ext>
            </a:extLst>
          </p:cNvPr>
          <p:cNvSpPr txBox="1"/>
          <p:nvPr/>
        </p:nvSpPr>
        <p:spPr>
          <a:xfrm>
            <a:off x="3991023" y="4934622"/>
            <a:ext cx="1472269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Monitor and Review </a:t>
            </a:r>
          </a:p>
          <a:p>
            <a:pPr algn="ctr"/>
            <a:r>
              <a:rPr lang="en-US" sz="1600" dirty="0"/>
              <a:t>(Check)</a:t>
            </a:r>
          </a:p>
        </p:txBody>
      </p:sp>
      <p:sp>
        <p:nvSpPr>
          <p:cNvPr id="49" name="Down Arrow 6">
            <a:extLst>
              <a:ext uri="{FF2B5EF4-FFF2-40B4-BE49-F238E27FC236}">
                <a16:creationId xmlns:a16="http://schemas.microsoft.com/office/drawing/2014/main" id="{7FBDD436-360D-4493-BE2D-F6431E0CE07B}"/>
              </a:ext>
            </a:extLst>
          </p:cNvPr>
          <p:cNvSpPr/>
          <p:nvPr/>
        </p:nvSpPr>
        <p:spPr>
          <a:xfrm rot="16200000">
            <a:off x="6593626" y="2412872"/>
            <a:ext cx="561277" cy="6096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6">
            <a:extLst>
              <a:ext uri="{FF2B5EF4-FFF2-40B4-BE49-F238E27FC236}">
                <a16:creationId xmlns:a16="http://schemas.microsoft.com/office/drawing/2014/main" id="{73EC5E61-E3FC-4C13-A145-88A937EC3FE3}"/>
              </a:ext>
            </a:extLst>
          </p:cNvPr>
          <p:cNvSpPr/>
          <p:nvPr/>
        </p:nvSpPr>
        <p:spPr>
          <a:xfrm rot="16200000">
            <a:off x="6593626" y="5516130"/>
            <a:ext cx="561277" cy="60969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02E0F428-BBE8-47FE-943D-66018D23D30F}"/>
              </a:ext>
            </a:extLst>
          </p:cNvPr>
          <p:cNvSpPr/>
          <p:nvPr/>
        </p:nvSpPr>
        <p:spPr>
          <a:xfrm rot="10800000" flipH="1">
            <a:off x="2001532" y="1119691"/>
            <a:ext cx="529712" cy="1090109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Curved Right 50">
            <a:extLst>
              <a:ext uri="{FF2B5EF4-FFF2-40B4-BE49-F238E27FC236}">
                <a16:creationId xmlns:a16="http://schemas.microsoft.com/office/drawing/2014/main" id="{AA949945-9446-4307-8DA7-0EEB390B1621}"/>
              </a:ext>
            </a:extLst>
          </p:cNvPr>
          <p:cNvSpPr/>
          <p:nvPr/>
        </p:nvSpPr>
        <p:spPr>
          <a:xfrm flipH="1">
            <a:off x="7017979" y="1192139"/>
            <a:ext cx="529712" cy="1090109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D3618054-EA38-407D-AF7A-6365378E85BB}"/>
              </a:ext>
            </a:extLst>
          </p:cNvPr>
          <p:cNvSpPr/>
          <p:nvPr/>
        </p:nvSpPr>
        <p:spPr>
          <a:xfrm>
            <a:off x="7899043" y="-70"/>
            <a:ext cx="1254582" cy="1371669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4582" h="1371669">
                <a:moveTo>
                  <a:pt x="0" y="69"/>
                </a:moveTo>
                <a:lnTo>
                  <a:pt x="442265" y="0"/>
                </a:lnTo>
                <a:lnTo>
                  <a:pt x="1254582" y="905182"/>
                </a:lnTo>
                <a:lnTo>
                  <a:pt x="1244958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7E95DB0-C8DF-47E4-9271-3F709B8F1791}"/>
              </a:ext>
            </a:extLst>
          </p:cNvPr>
          <p:cNvSpPr/>
          <p:nvPr/>
        </p:nvSpPr>
        <p:spPr>
          <a:xfrm>
            <a:off x="7467600" y="0"/>
            <a:ext cx="1665868" cy="1831370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85858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321991 w 1228825"/>
              <a:gd name="connsiteY1" fmla="*/ 5628 h 1371600"/>
              <a:gd name="connsiteX2" fmla="*/ 1228825 w 1228825"/>
              <a:gd name="connsiteY2" fmla="*/ 105233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2366 h 1373966"/>
              <a:gd name="connsiteX1" fmla="*/ 292187 w 1228825"/>
              <a:gd name="connsiteY1" fmla="*/ 0 h 1373966"/>
              <a:gd name="connsiteX2" fmla="*/ 1228825 w 1228825"/>
              <a:gd name="connsiteY2" fmla="*/ 1054698 h 1373966"/>
              <a:gd name="connsiteX3" fmla="*/ 1219201 w 1228825"/>
              <a:gd name="connsiteY3" fmla="*/ 1373966 h 1373966"/>
              <a:gd name="connsiteX4" fmla="*/ 0 w 1228825"/>
              <a:gd name="connsiteY4" fmla="*/ 2366 h 1373966"/>
              <a:gd name="connsiteX0" fmla="*/ 0 w 1220309"/>
              <a:gd name="connsiteY0" fmla="*/ 2366 h 1373966"/>
              <a:gd name="connsiteX1" fmla="*/ 292187 w 1220309"/>
              <a:gd name="connsiteY1" fmla="*/ 0 h 1373966"/>
              <a:gd name="connsiteX2" fmla="*/ 1220309 w 1220309"/>
              <a:gd name="connsiteY2" fmla="*/ 1046705 h 1373966"/>
              <a:gd name="connsiteX3" fmla="*/ 1219201 w 1220309"/>
              <a:gd name="connsiteY3" fmla="*/ 1373966 h 1373966"/>
              <a:gd name="connsiteX4" fmla="*/ 0 w 1220309"/>
              <a:gd name="connsiteY4" fmla="*/ 2366 h 137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09" h="1373966">
                <a:moveTo>
                  <a:pt x="0" y="2366"/>
                </a:moveTo>
                <a:lnTo>
                  <a:pt x="292187" y="0"/>
                </a:lnTo>
                <a:lnTo>
                  <a:pt x="1220309" y="1046705"/>
                </a:lnTo>
                <a:cubicBezTo>
                  <a:pt x="1219940" y="1155792"/>
                  <a:pt x="1219570" y="1264879"/>
                  <a:pt x="1219201" y="1373966"/>
                </a:cubicBezTo>
                <a:lnTo>
                  <a:pt x="0" y="236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007D85BA-C3C5-4A6B-98C9-7808D763935A}"/>
              </a:ext>
            </a:extLst>
          </p:cNvPr>
          <p:cNvSpPr/>
          <p:nvPr/>
        </p:nvSpPr>
        <p:spPr>
          <a:xfrm>
            <a:off x="8374890" y="-1390"/>
            <a:ext cx="763408" cy="857835"/>
          </a:xfrm>
          <a:custGeom>
            <a:avLst/>
            <a:gdLst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1371600 h 1371600"/>
              <a:gd name="connsiteX4" fmla="*/ 0 w 1219201"/>
              <a:gd name="connsiteY4" fmla="*/ 0 h 1371600"/>
              <a:gd name="connsiteX0" fmla="*/ 0 w 1219201"/>
              <a:gd name="connsiteY0" fmla="*/ 0 h 1371600"/>
              <a:gd name="connsiteX1" fmla="*/ 1219201 w 1219201"/>
              <a:gd name="connsiteY1" fmla="*/ 0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1219201 w 1219201"/>
              <a:gd name="connsiteY2" fmla="*/ 1371600 h 1371600"/>
              <a:gd name="connsiteX3" fmla="*/ 0 w 1219201"/>
              <a:gd name="connsiteY3" fmla="*/ 0 h 1371600"/>
              <a:gd name="connsiteX0" fmla="*/ 0 w 1219201"/>
              <a:gd name="connsiteY0" fmla="*/ 0 h 1371600"/>
              <a:gd name="connsiteX1" fmla="*/ 564683 w 1219201"/>
              <a:gd name="connsiteY1" fmla="*/ 9625 h 1371600"/>
              <a:gd name="connsiteX2" fmla="*/ 978568 w 1219201"/>
              <a:gd name="connsiteY2" fmla="*/ 885524 h 1371600"/>
              <a:gd name="connsiteX3" fmla="*/ 1219201 w 1219201"/>
              <a:gd name="connsiteY3" fmla="*/ 1371600 h 1371600"/>
              <a:gd name="connsiteX4" fmla="*/ 0 w 1219201"/>
              <a:gd name="connsiteY4" fmla="*/ 0 h 1371600"/>
              <a:gd name="connsiteX0" fmla="*/ 0 w 1228825"/>
              <a:gd name="connsiteY0" fmla="*/ 0 h 1371600"/>
              <a:gd name="connsiteX1" fmla="*/ 564683 w 1228825"/>
              <a:gd name="connsiteY1" fmla="*/ 9625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83933 w 1228825"/>
              <a:gd name="connsiteY1" fmla="*/ 19250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38857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28825"/>
              <a:gd name="connsiteY0" fmla="*/ 0 h 1371600"/>
              <a:gd name="connsiteX1" fmla="*/ 519539 w 1228825"/>
              <a:gd name="connsiteY1" fmla="*/ 6371 h 1371600"/>
              <a:gd name="connsiteX2" fmla="*/ 1228825 w 1228825"/>
              <a:gd name="connsiteY2" fmla="*/ 808522 h 1371600"/>
              <a:gd name="connsiteX3" fmla="*/ 1219201 w 1228825"/>
              <a:gd name="connsiteY3" fmla="*/ 1371600 h 1371600"/>
              <a:gd name="connsiteX4" fmla="*/ 0 w 1228825"/>
              <a:gd name="connsiteY4" fmla="*/ 0 h 1371600"/>
              <a:gd name="connsiteX0" fmla="*/ 0 w 1254582"/>
              <a:gd name="connsiteY0" fmla="*/ 0 h 1371600"/>
              <a:gd name="connsiteX1" fmla="*/ 545296 w 1254582"/>
              <a:gd name="connsiteY1" fmla="*/ 6371 h 1371600"/>
              <a:gd name="connsiteX2" fmla="*/ 1254582 w 1254582"/>
              <a:gd name="connsiteY2" fmla="*/ 808522 h 1371600"/>
              <a:gd name="connsiteX3" fmla="*/ 1244958 w 1254582"/>
              <a:gd name="connsiteY3" fmla="*/ 1371600 h 1371600"/>
              <a:gd name="connsiteX4" fmla="*/ 0 w 1254582"/>
              <a:gd name="connsiteY4" fmla="*/ 0 h 1371600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08591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61583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885864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54582"/>
              <a:gd name="connsiteY0" fmla="*/ 69 h 1371669"/>
              <a:gd name="connsiteX1" fmla="*/ 442265 w 1254582"/>
              <a:gd name="connsiteY1" fmla="*/ 0 h 1371669"/>
              <a:gd name="connsiteX2" fmla="*/ 1254582 w 1254582"/>
              <a:gd name="connsiteY2" fmla="*/ 905182 h 1371669"/>
              <a:gd name="connsiteX3" fmla="*/ 1244958 w 1254582"/>
              <a:gd name="connsiteY3" fmla="*/ 1371669 h 1371669"/>
              <a:gd name="connsiteX4" fmla="*/ 0 w 1254582"/>
              <a:gd name="connsiteY4" fmla="*/ 69 h 1371669"/>
              <a:gd name="connsiteX0" fmla="*/ 0 w 1298055"/>
              <a:gd name="connsiteY0" fmla="*/ 69 h 1371669"/>
              <a:gd name="connsiteX1" fmla="*/ 485738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90518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98055"/>
              <a:gd name="connsiteY0" fmla="*/ 69 h 1371669"/>
              <a:gd name="connsiteX1" fmla="*/ 572681 w 1298055"/>
              <a:gd name="connsiteY1" fmla="*/ 0 h 1371669"/>
              <a:gd name="connsiteX2" fmla="*/ 1298055 w 1298055"/>
              <a:gd name="connsiteY2" fmla="*/ 812512 h 1371669"/>
              <a:gd name="connsiteX3" fmla="*/ 1288431 w 1298055"/>
              <a:gd name="connsiteY3" fmla="*/ 1371669 h 1371669"/>
              <a:gd name="connsiteX4" fmla="*/ 0 w 1298055"/>
              <a:gd name="connsiteY4" fmla="*/ 69 h 1371669"/>
              <a:gd name="connsiteX0" fmla="*/ 0 w 1288432"/>
              <a:gd name="connsiteY0" fmla="*/ 69 h 1371669"/>
              <a:gd name="connsiteX1" fmla="*/ 572681 w 1288432"/>
              <a:gd name="connsiteY1" fmla="*/ 0 h 1371669"/>
              <a:gd name="connsiteX2" fmla="*/ 1287186 w 1288432"/>
              <a:gd name="connsiteY2" fmla="*/ 750732 h 1371669"/>
              <a:gd name="connsiteX3" fmla="*/ 1288431 w 1288432"/>
              <a:gd name="connsiteY3" fmla="*/ 1371669 h 1371669"/>
              <a:gd name="connsiteX4" fmla="*/ 0 w 1288432"/>
              <a:gd name="connsiteY4" fmla="*/ 69 h 137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432" h="1371669">
                <a:moveTo>
                  <a:pt x="0" y="69"/>
                </a:moveTo>
                <a:lnTo>
                  <a:pt x="572681" y="0"/>
                </a:lnTo>
                <a:lnTo>
                  <a:pt x="1287186" y="750732"/>
                </a:lnTo>
                <a:lnTo>
                  <a:pt x="1288431" y="1371669"/>
                </a:lnTo>
                <a:lnTo>
                  <a:pt x="0" y="6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AF89A5-A845-4BEC-9316-2EAE737C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D088C-FC7A-4ADB-8A23-97D9DF71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7FFB-823C-47CA-B3C5-FAE7C442FBE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9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9BD734-C0CC-48BE-8276-9ED6F898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" t="14823" r="601" b="7873"/>
          <a:stretch/>
        </p:blipFill>
        <p:spPr>
          <a:xfrm>
            <a:off x="4767195" y="4933817"/>
            <a:ext cx="3124200" cy="16766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01CE1C-4663-4DC3-B247-B8C47A2EF02B}"/>
              </a:ext>
            </a:extLst>
          </p:cNvPr>
          <p:cNvSpPr/>
          <p:nvPr/>
        </p:nvSpPr>
        <p:spPr>
          <a:xfrm>
            <a:off x="0" y="0"/>
            <a:ext cx="9144000" cy="10008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368167"/>
              </p:ext>
            </p:extLst>
          </p:nvPr>
        </p:nvGraphicFramePr>
        <p:xfrm>
          <a:off x="149292" y="1158503"/>
          <a:ext cx="4494213" cy="538041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2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Konteks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Pemahaman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konteksnya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189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Memahami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kebutuhan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ekspektasi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pihak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berkepentingan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92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Menentukan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lingkup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manajemen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manajemen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kelangsungan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usaha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Kepemimpinan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Kepemimpinan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komitmen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Komitmen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manajemen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</a:t>
                      </a:r>
                      <a:endParaRPr lang="en-US" sz="1200" b="1" i="1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Kebijakan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tanggungjawab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wewenang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organisasi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Perencanaan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Tindakan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menangani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risiko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peluang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92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Tujuan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kelangsungan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usaha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rencana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mencapainya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Dukungan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Sumber</a:t>
                      </a:r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daya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Kompetensi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Kesadaran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Komunikasi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7162513"/>
                  </a:ext>
                </a:extLst>
              </a:tr>
              <a:tr h="2611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terdokumentasi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3" marR="8153" marT="815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24727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21533"/>
              </p:ext>
            </p:extLst>
          </p:nvPr>
        </p:nvGraphicFramePr>
        <p:xfrm>
          <a:off x="4476707" y="1139338"/>
          <a:ext cx="4613198" cy="3832927"/>
        </p:xfrm>
        <a:graphic>
          <a:graphicData uri="http://schemas.openxmlformats.org/drawingml/2006/table">
            <a:tbl>
              <a:tblPr/>
              <a:tblGrid>
                <a:gridCol w="37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Perencanaan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pengendalian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operasional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Analisis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dampak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usaha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penilaian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risiko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Strategi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kelangsungan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usaha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0065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8.4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Menetapkan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menerapkan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prosedur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kelangsungan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usaha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Latihan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Evaluasi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Kinerja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386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Pemantauan, pengukuran, analisis dan evaluasi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9.2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Audit internal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Tinjauan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manajemen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Peningkatan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Ketidaksesuaian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tindakan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korektif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957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</a:t>
                      </a: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Peningkatan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terus-menerus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5903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51" marR="8151" marT="815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>
            <a:cxnSpLocks/>
          </p:cNvCxnSpPr>
          <p:nvPr/>
        </p:nvCxnSpPr>
        <p:spPr>
          <a:xfrm>
            <a:off x="4405417" y="1158503"/>
            <a:ext cx="14183" cy="52419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822963" y="147891"/>
            <a:ext cx="34980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Impact" panose="020B0806030902050204" pitchFamily="34" charset="0"/>
              </a:rPr>
              <a:t>ISO 22301 : 2012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63538B-0AD4-4B18-8B27-E250FA20F28E}"/>
              </a:ext>
            </a:extLst>
          </p:cNvPr>
          <p:cNvCxnSpPr/>
          <p:nvPr/>
        </p:nvCxnSpPr>
        <p:spPr>
          <a:xfrm>
            <a:off x="159230" y="1066800"/>
            <a:ext cx="8634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AFFD-CD2D-49DF-9D39-229FD8BE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483EA-79FC-4CFB-9D49-A6CB5216843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3A03D-7C1A-410C-94D5-D1BCDA6F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BCMS ISO 22301. 1/Rev 00 ©Copyright, sentral sistem, Sep 2018</a:t>
            </a:r>
          </a:p>
        </p:txBody>
      </p:sp>
    </p:spTree>
    <p:extLst>
      <p:ext uri="{BB962C8B-B14F-4D97-AF65-F5344CB8AC3E}">
        <p14:creationId xmlns:p14="http://schemas.microsoft.com/office/powerpoint/2010/main" val="73641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2376</Words>
  <Application>Microsoft Office PowerPoint</Application>
  <PresentationFormat>On-screen Show (4:3)</PresentationFormat>
  <Paragraphs>508</Paragraphs>
  <Slides>29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6" baseType="lpstr">
      <vt:lpstr>Arial</vt:lpstr>
      <vt:lpstr>Arial Narrow</vt:lpstr>
      <vt:lpstr>Berlin Sans FB</vt:lpstr>
      <vt:lpstr>Calibri</vt:lpstr>
      <vt:lpstr>Calibri Light</vt:lpstr>
      <vt:lpstr>Impact</vt:lpstr>
      <vt:lpstr>Tahoma</vt:lpstr>
      <vt:lpstr>Times New Roman</vt:lpstr>
      <vt:lpstr>Trebuchet MS</vt:lpstr>
      <vt:lpstr>Vladimir Script</vt:lpstr>
      <vt:lpstr>Wingdings</vt:lpstr>
      <vt:lpstr>Office Theme</vt:lpstr>
      <vt:lpstr>1_Office Theme</vt:lpstr>
      <vt:lpstr>7_Custom Design</vt:lpstr>
      <vt:lpstr>Visio</vt:lpstr>
      <vt:lpstr>Worksheet</vt:lpstr>
      <vt:lpstr>Slide</vt:lpstr>
      <vt:lpstr>PowerPoint Presentation</vt:lpstr>
      <vt:lpstr>PowerPoint Presentation</vt:lpstr>
      <vt:lpstr>PowerPoint Presentation</vt:lpstr>
      <vt:lpstr>PowerPoint Presentation</vt:lpstr>
      <vt:lpstr>Bagaimana tetap bisa menyediakan layanan setelah terjadi gangguan ?</vt:lpstr>
      <vt:lpstr>Apa itu ?</vt:lpstr>
      <vt:lpstr>PowerPoint Presentation</vt:lpstr>
      <vt:lpstr>PowerPoint Presentation</vt:lpstr>
      <vt:lpstr>PowerPoint Presentation</vt:lpstr>
      <vt:lpstr>KONTEKS ORGANISASI</vt:lpstr>
      <vt:lpstr>PowerPoint Presentation</vt:lpstr>
      <vt:lpstr>TOP MANAGEMENT</vt:lpstr>
      <vt:lpstr>PowerPoint Presentation</vt:lpstr>
      <vt:lpstr>PowerPoint Presentation</vt:lpstr>
      <vt:lpstr>MANAJEMEN RISIKO (6.1)</vt:lpstr>
      <vt:lpstr>PowerPoint Presentation</vt:lpstr>
      <vt:lpstr>Analisis Dampak Usaha &amp; Penilaian Risiko (8.2)</vt:lpstr>
      <vt:lpstr>STRATEGI KELANGSUNGAN USAHA (8.3)</vt:lpstr>
      <vt:lpstr>Strategi Kelangsungan Usaha (8.3)</vt:lpstr>
      <vt:lpstr>PowerPoint Presentation</vt:lpstr>
      <vt:lpstr>Prosedur Kelangsungan Usaha (8.4)</vt:lpstr>
      <vt:lpstr>Latihan &amp; Pengujian (8.5)</vt:lpstr>
      <vt:lpstr>PowerPoint Presentation</vt:lpstr>
      <vt:lpstr>PowerPoint Presentation</vt:lpstr>
      <vt:lpstr>PowerPoint Presentation</vt:lpstr>
      <vt:lpstr>9.3 Tinjauan Manajemen </vt:lpstr>
      <vt:lpstr>PowerPoint Presentation</vt:lpstr>
      <vt:lpstr>PowerPoint Presentation</vt:lpstr>
      <vt:lpstr>10.2 Peningkatan Berkelanjutan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imanuelIman</dc:creator>
  <cp:lastModifiedBy>nasrullah darsah</cp:lastModifiedBy>
  <cp:revision>91</cp:revision>
  <dcterms:created xsi:type="dcterms:W3CDTF">2018-07-31T03:23:06Z</dcterms:created>
  <dcterms:modified xsi:type="dcterms:W3CDTF">2019-08-21T03:37:12Z</dcterms:modified>
</cp:coreProperties>
</file>